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9"/>
  </p:notesMasterIdLst>
  <p:sldIdLst>
    <p:sldId id="256" r:id="rId5"/>
    <p:sldId id="295" r:id="rId6"/>
    <p:sldId id="292" r:id="rId7"/>
    <p:sldId id="273" r:id="rId8"/>
    <p:sldId id="293" r:id="rId9"/>
    <p:sldId id="296" r:id="rId10"/>
    <p:sldId id="302" r:id="rId11"/>
    <p:sldId id="303" r:id="rId12"/>
    <p:sldId id="304" r:id="rId13"/>
    <p:sldId id="298" r:id="rId14"/>
    <p:sldId id="305" r:id="rId15"/>
    <p:sldId id="290" r:id="rId16"/>
    <p:sldId id="301" r:id="rId17"/>
    <p:sldId id="266" r:id="rId18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FFFF66"/>
    <a:srgbClr val="727D84"/>
    <a:srgbClr val="EE85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3441" autoAdjust="0"/>
  </p:normalViewPr>
  <p:slideViewPr>
    <p:cSldViewPr>
      <p:cViewPr varScale="1">
        <p:scale>
          <a:sx n="105" d="100"/>
          <a:sy n="105" d="100"/>
        </p:scale>
        <p:origin x="105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4AC674-B88F-4E00-B5AB-7C41A30693BB}" type="datetimeFigureOut">
              <a:rPr lang="sl-SI" smtClean="0"/>
              <a:t>20.1.2017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56C750-66EE-44C7-B2DF-CF491D1F0A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5465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 smtClean="0"/>
          </a:p>
          <a:p>
            <a:endParaRPr lang="en-GB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56C750-66EE-44C7-B2DF-CF491D1F0A51}" type="slidenum">
              <a:rPr lang="sl-SI" smtClean="0"/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74100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56C750-66EE-44C7-B2DF-CF491D1F0A51}" type="slidenum">
              <a:rPr lang="sl-SI" smtClean="0"/>
              <a:t>13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65803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06337"/>
            <a:ext cx="9144000" cy="435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332656"/>
            <a:ext cx="1763687" cy="943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slov 1"/>
          <p:cNvSpPr>
            <a:spLocks noGrp="1"/>
          </p:cNvSpPr>
          <p:nvPr>
            <p:ph type="ctrTitle" hasCustomPrompt="1"/>
          </p:nvPr>
        </p:nvSpPr>
        <p:spPr>
          <a:xfrm>
            <a:off x="1691680" y="1340769"/>
            <a:ext cx="5904656" cy="936104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727D8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sl-SI" dirty="0" err="1" smtClean="0"/>
              <a:t>Lorem</a:t>
            </a:r>
            <a:r>
              <a:rPr lang="sl-SI" dirty="0" smtClean="0"/>
              <a:t> </a:t>
            </a:r>
            <a:r>
              <a:rPr lang="sl-SI" dirty="0" err="1" smtClean="0"/>
              <a:t>ipsum</a:t>
            </a:r>
            <a:r>
              <a:rPr lang="sl-SI" dirty="0" smtClean="0"/>
              <a:t> </a:t>
            </a:r>
            <a:r>
              <a:rPr lang="sl-SI" dirty="0" err="1" smtClean="0"/>
              <a:t>dolor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 hasCustomPrompt="1"/>
          </p:nvPr>
        </p:nvSpPr>
        <p:spPr>
          <a:xfrm>
            <a:off x="1691680" y="2564904"/>
            <a:ext cx="6400800" cy="648072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5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dirty="0" err="1" smtClean="0"/>
              <a:t>Lorem</a:t>
            </a:r>
            <a:r>
              <a:rPr lang="sl-SI" dirty="0" smtClean="0"/>
              <a:t> </a:t>
            </a:r>
            <a:r>
              <a:rPr lang="sl-SI" dirty="0" err="1" smtClean="0"/>
              <a:t>ipsum</a:t>
            </a:r>
            <a:r>
              <a:rPr lang="sl-SI" dirty="0" smtClean="0"/>
              <a:t> </a:t>
            </a:r>
            <a:r>
              <a:rPr lang="sl-SI" dirty="0" err="1" smtClean="0"/>
              <a:t>dolor</a:t>
            </a:r>
            <a:endParaRPr lang="sl-SI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0" y="6309320"/>
            <a:ext cx="9144000" cy="5040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116632"/>
            <a:ext cx="1195411" cy="378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ravokotnik 8"/>
          <p:cNvSpPr/>
          <p:nvPr userDrawn="1"/>
        </p:nvSpPr>
        <p:spPr>
          <a:xfrm>
            <a:off x="0" y="0"/>
            <a:ext cx="7524328" cy="476672"/>
          </a:xfrm>
          <a:prstGeom prst="rect">
            <a:avLst/>
          </a:prstGeom>
          <a:solidFill>
            <a:srgbClr val="727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3" name="Ograda vsebine 2"/>
          <p:cNvSpPr>
            <a:spLocks noGrp="1"/>
          </p:cNvSpPr>
          <p:nvPr>
            <p:ph idx="13" hasCustomPrompt="1"/>
          </p:nvPr>
        </p:nvSpPr>
        <p:spPr>
          <a:xfrm>
            <a:off x="827584" y="1412776"/>
            <a:ext cx="6480720" cy="4525963"/>
          </a:xfrm>
          <a:prstGeom prst="rect">
            <a:avLst/>
          </a:prstGeom>
        </p:spPr>
        <p:txBody>
          <a:bodyPr/>
          <a:lstStyle>
            <a:lvl1pPr>
              <a:buNone/>
              <a:defRPr sz="3000" b="1">
                <a:solidFill>
                  <a:srgbClr val="EE8512"/>
                </a:solidFill>
                <a:latin typeface="Arial" pitchFamily="34" charset="0"/>
                <a:cs typeface="Arial" pitchFamily="34" charset="0"/>
              </a:defRPr>
            </a:lvl1pPr>
            <a:lvl2pPr>
              <a:buClr>
                <a:srgbClr val="D5DCD9"/>
              </a:buClr>
              <a:buFont typeface="Arial" pitchFamily="34" charset="0"/>
              <a:buChar char="•"/>
              <a:defRPr sz="2000" baseline="0">
                <a:solidFill>
                  <a:srgbClr val="727D84"/>
                </a:solidFill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sl-SI" dirty="0" err="1" smtClean="0"/>
              <a:t>Lorem</a:t>
            </a:r>
            <a:r>
              <a:rPr lang="sl-SI" dirty="0" smtClean="0"/>
              <a:t> </a:t>
            </a:r>
            <a:r>
              <a:rPr lang="sl-SI" dirty="0" err="1" smtClean="0"/>
              <a:t>ipsum</a:t>
            </a:r>
            <a:r>
              <a:rPr lang="sl-SI" dirty="0" smtClean="0"/>
              <a:t> </a:t>
            </a:r>
            <a:r>
              <a:rPr lang="sl-SI" dirty="0" err="1" smtClean="0"/>
              <a:t>dolor</a:t>
            </a:r>
            <a:endParaRPr lang="sl-SI" dirty="0" smtClean="0"/>
          </a:p>
          <a:p>
            <a:pPr lvl="1"/>
            <a:r>
              <a:rPr lang="sl-SI" dirty="0" err="1" smtClean="0"/>
              <a:t>Lorem</a:t>
            </a:r>
            <a:r>
              <a:rPr lang="sl-SI" dirty="0" smtClean="0"/>
              <a:t> </a:t>
            </a:r>
            <a:r>
              <a:rPr lang="sl-SI" dirty="0" err="1" smtClean="0"/>
              <a:t>ipsum</a:t>
            </a:r>
            <a:r>
              <a:rPr lang="sl-SI" dirty="0" smtClean="0"/>
              <a:t> </a:t>
            </a:r>
            <a:r>
              <a:rPr lang="sl-SI" dirty="0" err="1" smtClean="0"/>
              <a:t>dolor</a:t>
            </a:r>
            <a:r>
              <a:rPr lang="sl-SI" dirty="0" smtClean="0"/>
              <a:t> sit </a:t>
            </a:r>
            <a:r>
              <a:rPr lang="sl-SI" dirty="0" err="1" smtClean="0"/>
              <a:t>amet</a:t>
            </a:r>
            <a:endParaRPr lang="sl-SI" dirty="0" smtClean="0"/>
          </a:p>
          <a:p>
            <a:pPr lvl="1"/>
            <a:r>
              <a:rPr lang="sl-SI" dirty="0" err="1" smtClean="0"/>
              <a:t>Lorem</a:t>
            </a:r>
            <a:r>
              <a:rPr lang="sl-SI" dirty="0" smtClean="0"/>
              <a:t> </a:t>
            </a:r>
            <a:r>
              <a:rPr lang="sl-SI" dirty="0" err="1" smtClean="0"/>
              <a:t>ipsum</a:t>
            </a:r>
            <a:r>
              <a:rPr lang="sl-SI" dirty="0" smtClean="0"/>
              <a:t> </a:t>
            </a:r>
            <a:r>
              <a:rPr lang="sl-SI" dirty="0" err="1" smtClean="0"/>
              <a:t>dolor</a:t>
            </a:r>
            <a:r>
              <a:rPr lang="sl-SI" dirty="0" smtClean="0"/>
              <a:t> sit </a:t>
            </a:r>
            <a:r>
              <a:rPr lang="sl-SI" dirty="0" err="1" smtClean="0"/>
              <a:t>amet</a:t>
            </a:r>
            <a:endParaRPr lang="sl-SI" dirty="0" smtClean="0"/>
          </a:p>
          <a:p>
            <a:pPr lvl="1"/>
            <a:endParaRPr lang="sl-SI" dirty="0" smtClean="0"/>
          </a:p>
          <a:p>
            <a:pPr lvl="1"/>
            <a:r>
              <a:rPr lang="sl-SI" dirty="0" err="1" smtClean="0"/>
              <a:t>Lorem</a:t>
            </a:r>
            <a:r>
              <a:rPr lang="sl-SI" dirty="0" smtClean="0"/>
              <a:t> </a:t>
            </a:r>
            <a:r>
              <a:rPr lang="sl-SI" dirty="0" err="1" smtClean="0"/>
              <a:t>ipsum</a:t>
            </a:r>
            <a:r>
              <a:rPr lang="sl-SI" dirty="0" smtClean="0"/>
              <a:t> </a:t>
            </a:r>
            <a:r>
              <a:rPr lang="sl-SI" dirty="0" err="1" smtClean="0"/>
              <a:t>dolor</a:t>
            </a:r>
            <a:r>
              <a:rPr lang="sl-SI" dirty="0" smtClean="0"/>
              <a:t> sit </a:t>
            </a:r>
            <a:r>
              <a:rPr lang="sl-SI" dirty="0" err="1" smtClean="0"/>
              <a:t>amet</a:t>
            </a:r>
            <a:endParaRPr lang="sl-SI" dirty="0" smtClean="0"/>
          </a:p>
          <a:p>
            <a:pPr lvl="1"/>
            <a:endParaRPr lang="sl-SI" dirty="0" smtClean="0"/>
          </a:p>
          <a:p>
            <a:pPr lvl="1"/>
            <a:r>
              <a:rPr lang="sl-SI" dirty="0" err="1" smtClean="0"/>
              <a:t>Lorem</a:t>
            </a:r>
            <a:r>
              <a:rPr lang="sl-SI" dirty="0" smtClean="0"/>
              <a:t> </a:t>
            </a:r>
            <a:r>
              <a:rPr lang="sl-SI" dirty="0" err="1" smtClean="0"/>
              <a:t>ipsum</a:t>
            </a:r>
            <a:r>
              <a:rPr lang="sl-SI" dirty="0" smtClean="0"/>
              <a:t> </a:t>
            </a:r>
            <a:r>
              <a:rPr lang="sl-SI" dirty="0" err="1" smtClean="0"/>
              <a:t>dolor</a:t>
            </a:r>
            <a:r>
              <a:rPr lang="sl-SI" dirty="0" smtClean="0"/>
              <a:t> sit </a:t>
            </a:r>
            <a:r>
              <a:rPr lang="sl-SI" dirty="0" err="1" smtClean="0"/>
              <a:t>amet</a:t>
            </a:r>
            <a:endParaRPr lang="sl-SI" dirty="0"/>
          </a:p>
        </p:txBody>
      </p:sp>
      <p:sp>
        <p:nvSpPr>
          <p:cNvPr id="15" name="Podnaslov 2"/>
          <p:cNvSpPr>
            <a:spLocks noGrp="1"/>
          </p:cNvSpPr>
          <p:nvPr>
            <p:ph type="subTitle" idx="1" hasCustomPrompt="1"/>
          </p:nvPr>
        </p:nvSpPr>
        <p:spPr>
          <a:xfrm>
            <a:off x="251520" y="116632"/>
            <a:ext cx="6400800" cy="3600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sl-SI" sz="15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dirty="0" err="1" smtClean="0"/>
              <a:t>Lorem</a:t>
            </a:r>
            <a:r>
              <a:rPr lang="sl-SI" dirty="0" smtClean="0"/>
              <a:t> / </a:t>
            </a:r>
            <a:r>
              <a:rPr lang="sl-SI" dirty="0" err="1" smtClean="0"/>
              <a:t>Ipsum</a:t>
            </a:r>
            <a:r>
              <a:rPr lang="sl-SI" dirty="0" smtClean="0"/>
              <a:t> / </a:t>
            </a:r>
            <a:r>
              <a:rPr lang="sl-SI" dirty="0" err="1" smtClean="0"/>
              <a:t>Dolor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jaka.zvab@eles.si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agen-rs.si/kodeksi-omrezja" TargetMode="External"/><Relationship Id="rId4" Type="http://schemas.openxmlformats.org/officeDocument/2006/relationships/hyperlink" Target="mailto:kodeksi.omrezja@agen-rs.si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756736" y="485218"/>
            <a:ext cx="5980410" cy="1514819"/>
          </a:xfrm>
        </p:spPr>
        <p:txBody>
          <a:bodyPr/>
          <a:lstStyle/>
          <a:p>
            <a:pPr algn="ctr"/>
            <a:r>
              <a:rPr lang="sl-SI" sz="3200" dirty="0" smtClean="0">
                <a:solidFill>
                  <a:schemeClr val="tx1"/>
                </a:solidFill>
              </a:rPr>
              <a:t>Javno </a:t>
            </a:r>
            <a:r>
              <a:rPr lang="sl-SI" sz="3200" dirty="0">
                <a:solidFill>
                  <a:schemeClr val="tx1"/>
                </a:solidFill>
              </a:rPr>
              <a:t>posvetovanje glede predloga nacionalnih pragov elektroenergijskih modulov</a:t>
            </a:r>
            <a:endParaRPr lang="sl-SI" sz="3200" b="1" i="1" dirty="0">
              <a:solidFill>
                <a:schemeClr val="tx1"/>
              </a:solidFill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467544" y="2577604"/>
            <a:ext cx="3974394" cy="648072"/>
          </a:xfrm>
        </p:spPr>
        <p:txBody>
          <a:bodyPr/>
          <a:lstStyle/>
          <a:p>
            <a:r>
              <a:rPr lang="sl-SI" sz="2400" dirty="0" smtClean="0"/>
              <a:t>Ljubljana, 20. januar 2016 </a:t>
            </a:r>
            <a:endParaRPr lang="sl-SI" dirty="0"/>
          </a:p>
        </p:txBody>
      </p:sp>
      <p:sp>
        <p:nvSpPr>
          <p:cNvPr id="4" name="Pravokotnik 3"/>
          <p:cNvSpPr/>
          <p:nvPr/>
        </p:nvSpPr>
        <p:spPr>
          <a:xfrm>
            <a:off x="467544" y="6021288"/>
            <a:ext cx="3024336" cy="40011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sl-SI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Mitja Pšaker / Jaka Žvab</a:t>
            </a:r>
          </a:p>
        </p:txBody>
      </p:sp>
    </p:spTree>
    <p:extLst>
      <p:ext uri="{BB962C8B-B14F-4D97-AF65-F5344CB8AC3E}">
        <p14:creationId xmlns:p14="http://schemas.microsoft.com/office/powerpoint/2010/main" val="357368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odnaslov 2"/>
          <p:cNvSpPr>
            <a:spLocks noGrp="1"/>
          </p:cNvSpPr>
          <p:nvPr>
            <p:ph type="subTitle" idx="1"/>
          </p:nvPr>
        </p:nvSpPr>
        <p:spPr>
          <a:xfrm>
            <a:off x="251520" y="116632"/>
            <a:ext cx="7272808" cy="360040"/>
          </a:xfrm>
        </p:spPr>
        <p:txBody>
          <a:bodyPr/>
          <a:lstStyle/>
          <a:p>
            <a:r>
              <a:rPr lang="sl-SI" dirty="0" smtClean="0"/>
              <a:t>3. </a:t>
            </a:r>
            <a:r>
              <a:rPr lang="sl-SI" dirty="0"/>
              <a:t>Novi predlog za javno obravnavo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ela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70580411"/>
                  </p:ext>
                </p:extLst>
              </p:nvPr>
            </p:nvGraphicFramePr>
            <p:xfrm>
              <a:off x="64008" y="2060848"/>
              <a:ext cx="8997945" cy="3240899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313764">
                      <a:extLst>
                        <a:ext uri="{9D8B030D-6E8A-4147-A177-3AD203B41FA5}">
                          <a16:colId xmlns:a16="http://schemas.microsoft.com/office/drawing/2014/main" xmlns="" val="20000"/>
                        </a:ext>
                      </a:extLst>
                    </a:gridCol>
                    <a:gridCol w="1932006">
                      <a:extLst>
                        <a:ext uri="{9D8B030D-6E8A-4147-A177-3AD203B41FA5}">
                          <a16:colId xmlns:a16="http://schemas.microsoft.com/office/drawing/2014/main" xmlns="" val="20001"/>
                        </a:ext>
                      </a:extLst>
                    </a:gridCol>
                    <a:gridCol w="2086567">
                      <a:extLst>
                        <a:ext uri="{9D8B030D-6E8A-4147-A177-3AD203B41FA5}">
                          <a16:colId xmlns:a16="http://schemas.microsoft.com/office/drawing/2014/main" xmlns="" val="20002"/>
                        </a:ext>
                      </a:extLst>
                    </a:gridCol>
                    <a:gridCol w="1932006">
                      <a:extLst>
                        <a:ext uri="{9D8B030D-6E8A-4147-A177-3AD203B41FA5}">
                          <a16:colId xmlns:a16="http://schemas.microsoft.com/office/drawing/2014/main" xmlns="" val="20003"/>
                        </a:ext>
                      </a:extLst>
                    </a:gridCol>
                    <a:gridCol w="1733602">
                      <a:extLst>
                        <a:ext uri="{9D8B030D-6E8A-4147-A177-3AD203B41FA5}">
                          <a16:colId xmlns:a16="http://schemas.microsoft.com/office/drawing/2014/main" xmlns="" val="20004"/>
                        </a:ext>
                      </a:extLst>
                    </a:gridCol>
                  </a:tblGrid>
                  <a:tr h="1202295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l-SI" sz="1600" b="0" kern="1200" dirty="0" smtClean="0">
                              <a:solidFill>
                                <a:schemeClr val="lt1"/>
                              </a:solidFill>
                              <a:effectLst/>
                              <a:latin typeface="Arial Narrow" panose="020B0606020202030204" pitchFamily="34" charset="0"/>
                              <a:ea typeface="+mn-ea"/>
                              <a:cs typeface="+mn-cs"/>
                            </a:rPr>
                            <a:t>Predlog omejitve pragov za PGM</a:t>
                          </a:r>
                          <a:endParaRPr lang="sl-SI" sz="16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sl-SI" sz="1600" b="0" dirty="0">
                              <a:effectLst/>
                              <a:latin typeface="Arial Narrow" panose="020B0606020202030204" pitchFamily="34" charset="0"/>
                            </a:rPr>
                            <a:t>TIP A</a:t>
                          </a:r>
                          <a:endParaRPr lang="sl-SI" sz="16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sl-SI" sz="1600" b="0" dirty="0">
                              <a:effectLst/>
                              <a:latin typeface="Arial Narrow" panose="020B0606020202030204" pitchFamily="34" charset="0"/>
                            </a:rPr>
                            <a:t>TIP B</a:t>
                          </a:r>
                          <a:endParaRPr lang="sl-SI" sz="16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sl-SI" sz="1600" b="0" dirty="0">
                              <a:effectLst/>
                              <a:latin typeface="Arial Narrow" panose="020B0606020202030204" pitchFamily="34" charset="0"/>
                            </a:rPr>
                            <a:t>TIP C</a:t>
                          </a:r>
                          <a:endParaRPr lang="sl-SI" sz="16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sl-SI" sz="1600" b="0" dirty="0">
                              <a:effectLst/>
                              <a:latin typeface="Arial Narrow" panose="020B0606020202030204" pitchFamily="34" charset="0"/>
                            </a:rPr>
                            <a:t>TIP D</a:t>
                          </a:r>
                          <a:endParaRPr lang="sl-SI" sz="16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59268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1200"/>
                            </a:spcAft>
                          </a:pPr>
                          <a:r>
                            <a:rPr lang="sl-SI" sz="1600" b="0" dirty="0">
                              <a:effectLst/>
                              <a:latin typeface="Arial Narrow" panose="020B0606020202030204" pitchFamily="34" charset="0"/>
                            </a:rPr>
                            <a:t>Napetostni nivo</a:t>
                          </a:r>
                          <a:endParaRPr lang="sl-SI" sz="16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12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l-SI" sz="1400" b="1" smtClean="0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/>
                                  </a:rPr>
                                  <m:t>&lt;</m:t>
                                </m:r>
                                <m:r>
                                  <a:rPr lang="sl-SI" sz="1400" b="1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/>
                                  </a:rPr>
                                  <m:t>𝟏𝟏𝟎</m:t>
                                </m:r>
                                <m:r>
                                  <a:rPr lang="sl-SI" sz="1400" b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sl-SI" sz="1400" b="1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/>
                                  </a:rPr>
                                  <m:t>𝒌𝑽</m:t>
                                </m:r>
                              </m:oMath>
                            </m:oMathPara>
                          </a14:m>
                          <a:endParaRPr lang="sl-SI" sz="1400" b="1" dirty="0">
                            <a:solidFill>
                              <a:srgbClr val="FF0000"/>
                            </a:solidFill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12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l-SI" sz="1400" b="1" smtClean="0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/>
                                  </a:rPr>
                                  <m:t>&lt;</m:t>
                                </m:r>
                                <m:r>
                                  <a:rPr lang="sl-SI" sz="1400" b="1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/>
                                  </a:rPr>
                                  <m:t>𝟏𝟏𝟎</m:t>
                                </m:r>
                                <m:r>
                                  <a:rPr lang="sl-SI" sz="1400" b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sl-SI" sz="1400" b="1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/>
                                  </a:rPr>
                                  <m:t>𝒌𝑽</m:t>
                                </m:r>
                              </m:oMath>
                            </m:oMathPara>
                          </a14:m>
                          <a:endParaRPr lang="sl-SI" sz="1400" b="1" dirty="0">
                            <a:solidFill>
                              <a:srgbClr val="FF0000"/>
                            </a:solidFill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12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l-SI" sz="1400" b="1" smtClean="0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/>
                                  </a:rPr>
                                  <m:t>&lt;</m:t>
                                </m:r>
                                <m:r>
                                  <a:rPr lang="sl-SI" sz="1400" b="1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/>
                                  </a:rPr>
                                  <m:t>𝟏𝟏𝟎</m:t>
                                </m:r>
                                <m:r>
                                  <a:rPr lang="sl-SI" sz="1400" b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sl-SI" sz="1400" b="1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/>
                                  </a:rPr>
                                  <m:t>𝒌𝑽</m:t>
                                </m:r>
                              </m:oMath>
                            </m:oMathPara>
                          </a14:m>
                          <a:endParaRPr lang="sl-SI" sz="1400" b="1" dirty="0">
                            <a:solidFill>
                              <a:srgbClr val="FF0000"/>
                            </a:solidFill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12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l-SI" sz="1400" b="1" i="1" smtClean="0">
                                    <a:effectLst/>
                                    <a:latin typeface="Cambria Math"/>
                                  </a:rPr>
                                  <m:t>≥</m:t>
                                </m:r>
                                <m:r>
                                  <a:rPr lang="sl-SI" sz="1400" b="1" i="1">
                                    <a:effectLst/>
                                    <a:latin typeface="Cambria Math"/>
                                  </a:rPr>
                                  <m:t>𝟏𝟏𝟎</m:t>
                                </m:r>
                                <m:r>
                                  <a:rPr lang="sl-SI" sz="1400" b="1">
                                    <a:effectLst/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sl-SI" sz="1400" b="1" i="1">
                                    <a:effectLst/>
                                    <a:latin typeface="Cambria Math"/>
                                  </a:rPr>
                                  <m:t>𝒌𝑽</m:t>
                                </m:r>
                              </m:oMath>
                            </m:oMathPara>
                          </a14:m>
                          <a:endParaRPr lang="sl-SI" sz="1400" b="1" dirty="0" smtClean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1200"/>
                            </a:spcAft>
                          </a:pPr>
                          <a:r>
                            <a:rPr lang="sl-SI" sz="1400" b="1" dirty="0" smtClean="0">
                              <a:effectLst/>
                              <a:latin typeface="Arial Narrow" panose="020B0606020202030204" pitchFamily="34" charset="0"/>
                              <a:ea typeface="Calibri"/>
                              <a:cs typeface="Times New Roman"/>
                            </a:rPr>
                            <a:t>ali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120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l-SI" sz="1400" b="1" smtClean="0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/>
                                  </a:rPr>
                                  <m:t>&lt;</m:t>
                                </m:r>
                                <m:r>
                                  <a:rPr lang="sl-SI" sz="1400" b="1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/>
                                  </a:rPr>
                                  <m:t>𝟏𝟏𝟎</m:t>
                                </m:r>
                                <m:r>
                                  <a:rPr lang="sl-SI" sz="1400" b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sl-SI" sz="1400" b="1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/>
                                  </a:rPr>
                                  <m:t>𝒌𝑽</m:t>
                                </m:r>
                              </m:oMath>
                            </m:oMathPara>
                          </a14:m>
                          <a:endParaRPr lang="sl-SI" sz="1400" b="1" dirty="0">
                            <a:solidFill>
                              <a:srgbClr val="FF0000"/>
                            </a:solidFill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  <a:tr h="94132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1200"/>
                            </a:spcAft>
                          </a:pP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Priključna moč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1200"/>
                            </a:spcAft>
                          </a:pPr>
                          <a:r>
                            <a:rPr lang="sl-SI" sz="1400" b="1" dirty="0" smtClean="0">
                              <a:solidFill>
                                <a:srgbClr val="FF0000"/>
                              </a:solidFill>
                              <a:effectLst/>
                              <a:latin typeface="Arial Narrow" panose="020B0606020202030204" pitchFamily="34" charset="0"/>
                            </a:rPr>
                            <a:t>800 </a:t>
                          </a:r>
                          <a:r>
                            <a:rPr lang="sl-SI" sz="1400" b="1" dirty="0">
                              <a:solidFill>
                                <a:srgbClr val="FF0000"/>
                              </a:solidFill>
                              <a:effectLst/>
                              <a:latin typeface="Arial Narrow" panose="020B0606020202030204" pitchFamily="34" charset="0"/>
                            </a:rPr>
                            <a:t>W </a:t>
                          </a:r>
                          <a14:m>
                            <m:oMath xmlns:m="http://schemas.openxmlformats.org/officeDocument/2006/math">
                              <m:r>
                                <a:rPr lang="sl-SI" sz="1400" b="1" i="1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</a:rPr>
                                <m:t>≤</m:t>
                              </m:r>
                              <m:r>
                                <a:rPr lang="sl-SI" sz="1400" b="1" i="0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</a:rPr>
                                <m:t>𝐭𝐢𝐩</m:t>
                              </m:r>
                              <m:r>
                                <a:rPr lang="sl-SI" sz="1400" b="1" i="0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</a:rPr>
                                <m:t> </m:t>
                              </m:r>
                              <m:r>
                                <a:rPr lang="sl-SI" sz="1400" b="1" i="0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</a:rPr>
                                <m:t>𝐀</m:t>
                              </m:r>
                              <m:r>
                                <a:rPr lang="sl-SI" sz="1400" b="1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</a:rPr>
                                <m:t>&lt;</m:t>
                              </m:r>
                            </m:oMath>
                          </a14:m>
                          <a:r>
                            <a:rPr lang="sl-SI" sz="1400" b="1" dirty="0" smtClean="0">
                              <a:solidFill>
                                <a:srgbClr val="FF0000"/>
                              </a:solidFill>
                              <a:effectLst/>
                              <a:latin typeface="Arial Narrow" panose="020B0606020202030204" pitchFamily="34" charset="0"/>
                              <a:ea typeface="Calibri"/>
                              <a:cs typeface="Times New Roman"/>
                            </a:rPr>
                            <a:t> 150 kW</a:t>
                          </a:r>
                          <a:endParaRPr lang="sl-SI" sz="1400" b="1" dirty="0">
                            <a:solidFill>
                              <a:srgbClr val="FF0000"/>
                            </a:solidFill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1200"/>
                            </a:spcAft>
                          </a:pPr>
                          <a:r>
                            <a:rPr lang="sl-SI" sz="1400" b="1" dirty="0" smtClean="0">
                              <a:solidFill>
                                <a:srgbClr val="FF0000"/>
                              </a:solidFill>
                              <a:effectLst/>
                              <a:latin typeface="Arial Narrow" panose="020B0606020202030204" pitchFamily="34" charset="0"/>
                            </a:rPr>
                            <a:t>150 kW </a:t>
                          </a:r>
                          <a14:m>
                            <m:oMath xmlns:m="http://schemas.openxmlformats.org/officeDocument/2006/math">
                              <m:r>
                                <a:rPr lang="sl-SI" sz="1400" b="1" i="1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</a:rPr>
                                <m:t>≤</m:t>
                              </m:r>
                              <m:r>
                                <a:rPr lang="sl-SI" sz="1400" b="1" i="0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</a:rPr>
                                <m:t>𝐭𝐢𝐩</m:t>
                              </m:r>
                              <m:r>
                                <a:rPr lang="sl-SI" sz="1400" b="1" i="0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</a:rPr>
                                <m:t> </m:t>
                              </m:r>
                              <m:r>
                                <a:rPr lang="sl-SI" sz="1400" b="1" i="0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</a:rPr>
                                <m:t>𝐁</m:t>
                              </m:r>
                              <m:r>
                                <a:rPr lang="sl-SI" sz="1400" b="1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</a:rPr>
                                <m:t>&lt;</m:t>
                              </m:r>
                            </m:oMath>
                          </a14:m>
                          <a:r>
                            <a:rPr lang="sl-SI" sz="1400" b="1" dirty="0" smtClean="0">
                              <a:solidFill>
                                <a:srgbClr val="FF0000"/>
                              </a:solidFill>
                              <a:effectLst/>
                              <a:latin typeface="Arial Narrow" panose="020B0606020202030204" pitchFamily="34" charset="0"/>
                              <a:ea typeface="Calibri"/>
                              <a:cs typeface="Times New Roman"/>
                            </a:rPr>
                            <a:t> 5 MW</a:t>
                          </a:r>
                          <a:endParaRPr lang="sl-SI" sz="1400" b="1" dirty="0">
                            <a:solidFill>
                              <a:srgbClr val="FF0000"/>
                            </a:solidFill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1200"/>
                            </a:spcAft>
                          </a:pPr>
                          <a:r>
                            <a:rPr lang="sl-SI" sz="1400" b="1" dirty="0" smtClean="0">
                              <a:solidFill>
                                <a:srgbClr val="FF0000"/>
                              </a:solidFill>
                              <a:effectLst/>
                              <a:latin typeface="Arial Narrow" panose="020B0606020202030204" pitchFamily="34" charset="0"/>
                            </a:rPr>
                            <a:t>5 MW </a:t>
                          </a:r>
                          <a14:m>
                            <m:oMath xmlns:m="http://schemas.openxmlformats.org/officeDocument/2006/math">
                              <m:r>
                                <a:rPr lang="sl-SI" sz="1400" b="1" i="1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</a:rPr>
                                <m:t>≤</m:t>
                              </m:r>
                              <m:r>
                                <a:rPr lang="sl-SI" sz="1400" b="1" i="0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</a:rPr>
                                <m:t>𝐭𝐢𝐩</m:t>
                              </m:r>
                              <m:r>
                                <a:rPr lang="sl-SI" sz="1400" b="1" i="0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</a:rPr>
                                <m:t> </m:t>
                              </m:r>
                              <m:r>
                                <a:rPr lang="sl-SI" sz="1400" b="1" i="0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</a:rPr>
                                <m:t>𝐂</m:t>
                              </m:r>
                              <m:r>
                                <a:rPr lang="sl-SI" sz="1400" b="1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</a:rPr>
                                <m:t>&lt;</m:t>
                              </m:r>
                            </m:oMath>
                          </a14:m>
                          <a:r>
                            <a:rPr lang="sl-SI" sz="1400" b="1" dirty="0" smtClean="0">
                              <a:solidFill>
                                <a:srgbClr val="FF0000"/>
                              </a:solidFill>
                              <a:effectLst/>
                              <a:latin typeface="Arial Narrow" panose="020B0606020202030204" pitchFamily="34" charset="0"/>
                              <a:ea typeface="Calibri"/>
                              <a:cs typeface="Times New Roman"/>
                            </a:rPr>
                            <a:t> 25 MW</a:t>
                          </a:r>
                          <a:endParaRPr lang="sl-SI" sz="1400" b="1" dirty="0">
                            <a:solidFill>
                              <a:srgbClr val="FF0000"/>
                            </a:solidFill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120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l-SI" sz="1600" b="0" dirty="0" smtClean="0">
                              <a:solidFill>
                                <a:srgbClr val="FF0000"/>
                              </a:solidFill>
                              <a:effectLst/>
                              <a:latin typeface="Arial Narrow" panose="020B0606020202030204" pitchFamily="34" charset="0"/>
                              <a:ea typeface="Calibri"/>
                              <a:cs typeface="Times New Roman"/>
                            </a:rPr>
                            <a:t>in</a:t>
                          </a:r>
                          <a:endParaRPr lang="sl-SI" sz="1600" b="0" dirty="0" smtClean="0">
                            <a:solidFill>
                              <a:srgbClr val="FF0000"/>
                            </a:solidFill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Aft>
                              <a:spcPts val="120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sl-SI" sz="1400" b="1" kern="1200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≥</m:t>
                              </m:r>
                            </m:oMath>
                          </a14:m>
                          <a:r>
                            <a:rPr lang="sl-SI" sz="1400" b="1" kern="1200" dirty="0" smtClean="0">
                              <a:solidFill>
                                <a:srgbClr val="FF0000"/>
                              </a:solidFill>
                              <a:effectLst/>
                              <a:latin typeface="Arial Narrow" panose="020B0606020202030204" pitchFamily="34" charset="0"/>
                              <a:ea typeface="+mn-ea"/>
                              <a:cs typeface="+mn-cs"/>
                            </a:rPr>
                            <a:t>25 </a:t>
                          </a:r>
                          <a:r>
                            <a:rPr lang="sl-SI" sz="1400" b="1" kern="1200" dirty="0">
                              <a:solidFill>
                                <a:srgbClr val="FF0000"/>
                              </a:solidFill>
                              <a:effectLst/>
                              <a:latin typeface="Arial Narrow" panose="020B0606020202030204" pitchFamily="34" charset="0"/>
                              <a:ea typeface="+mn-ea"/>
                              <a:cs typeface="+mn-cs"/>
                            </a:rPr>
                            <a:t>MW</a:t>
                          </a: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ela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70580411"/>
                  </p:ext>
                </p:extLst>
              </p:nvPr>
            </p:nvGraphicFramePr>
            <p:xfrm>
              <a:off x="64008" y="2060848"/>
              <a:ext cx="8997945" cy="3240899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313764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0"/>
                        </a:ext>
                      </a:extLst>
                    </a:gridCol>
                    <a:gridCol w="1932006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1"/>
                        </a:ext>
                      </a:extLst>
                    </a:gridCol>
                    <a:gridCol w="2086567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2"/>
                        </a:ext>
                      </a:extLst>
                    </a:gridCol>
                    <a:gridCol w="1932006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3"/>
                        </a:ext>
                      </a:extLst>
                    </a:gridCol>
                    <a:gridCol w="1733602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4"/>
                        </a:ext>
                      </a:extLst>
                    </a:gridCol>
                  </a:tblGrid>
                  <a:tr h="1202295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l-SI" sz="1600" b="0" kern="1200" dirty="0" smtClean="0">
                              <a:solidFill>
                                <a:schemeClr val="lt1"/>
                              </a:solidFill>
                              <a:effectLst/>
                              <a:latin typeface="Arial Narrow" panose="020B0606020202030204" pitchFamily="34" charset="0"/>
                              <a:ea typeface="+mn-ea"/>
                              <a:cs typeface="+mn-cs"/>
                            </a:rPr>
                            <a:t>Predlog omejitve pragov za PGM</a:t>
                          </a:r>
                          <a:endParaRPr lang="sl-SI" sz="16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sl-SI" sz="1600" b="0" dirty="0">
                              <a:effectLst/>
                              <a:latin typeface="Arial Narrow" panose="020B0606020202030204" pitchFamily="34" charset="0"/>
                            </a:rPr>
                            <a:t>TIP A</a:t>
                          </a:r>
                          <a:endParaRPr lang="sl-SI" sz="16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sl-SI" sz="1600" b="0" dirty="0">
                              <a:effectLst/>
                              <a:latin typeface="Arial Narrow" panose="020B0606020202030204" pitchFamily="34" charset="0"/>
                            </a:rPr>
                            <a:t>TIP B</a:t>
                          </a:r>
                          <a:endParaRPr lang="sl-SI" sz="16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sl-SI" sz="1600" b="0" dirty="0">
                              <a:effectLst/>
                              <a:latin typeface="Arial Narrow" panose="020B0606020202030204" pitchFamily="34" charset="0"/>
                            </a:rPr>
                            <a:t>TIP C</a:t>
                          </a:r>
                          <a:endParaRPr lang="sl-SI" sz="16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sl-SI" sz="1600" b="0" dirty="0">
                              <a:effectLst/>
                              <a:latin typeface="Arial Narrow" panose="020B0606020202030204" pitchFamily="34" charset="0"/>
                            </a:rPr>
                            <a:t>TIP D</a:t>
                          </a:r>
                          <a:endParaRPr lang="sl-SI" sz="16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0"/>
                      </a:ext>
                    </a:extLst>
                  </a:tr>
                  <a:tr h="109728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1200"/>
                            </a:spcAft>
                          </a:pPr>
                          <a:r>
                            <a:rPr lang="sl-SI" sz="1600" b="0" dirty="0">
                              <a:effectLst/>
                              <a:latin typeface="Arial Narrow" panose="020B0606020202030204" pitchFamily="34" charset="0"/>
                            </a:rPr>
                            <a:t>Napetostni nivo</a:t>
                          </a:r>
                          <a:endParaRPr lang="sl-SI" sz="16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68454" t="-110000" r="-298423" b="-87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56140" t="-110000" r="-176608" b="-87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76341" t="-110000" r="-90536" b="-87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418596" t="-110000" r="-702" b="-8722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1"/>
                      </a:ext>
                    </a:extLst>
                  </a:tr>
                  <a:tr h="94132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1200"/>
                            </a:spcAft>
                          </a:pP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Priključna moč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68454" t="-243871" r="-298423" b="-12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56140" t="-243871" r="-176608" b="-12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76341" t="-243871" r="-90536" b="-12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418596" t="-243871" r="-702" b="-12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Pravokotnik 1"/>
          <p:cNvSpPr/>
          <p:nvPr/>
        </p:nvSpPr>
        <p:spPr>
          <a:xfrm>
            <a:off x="3347864" y="1196752"/>
            <a:ext cx="20633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2400" b="1" dirty="0">
                <a:latin typeface="Arial" panose="020B0604020202020204" pitchFamily="34" charset="0"/>
                <a:cs typeface="Arial" panose="020B0604020202020204" pitchFamily="34" charset="0"/>
              </a:rPr>
              <a:t>Novi </a:t>
            </a:r>
            <a:r>
              <a:rPr lang="sl-SI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predlog</a:t>
            </a:r>
            <a:endParaRPr lang="sl-SI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ravokotnik 2"/>
          <p:cNvSpPr/>
          <p:nvPr/>
        </p:nvSpPr>
        <p:spPr>
          <a:xfrm>
            <a:off x="7496599" y="3977632"/>
            <a:ext cx="1368747" cy="1190215"/>
          </a:xfrm>
          <a:prstGeom prst="rect">
            <a:avLst/>
          </a:prstGeom>
          <a:noFill/>
          <a:ln w="31750" cmpd="dbl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1354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odnaslov 2"/>
          <p:cNvSpPr>
            <a:spLocks noGrp="1"/>
          </p:cNvSpPr>
          <p:nvPr>
            <p:ph type="subTitle" idx="1"/>
          </p:nvPr>
        </p:nvSpPr>
        <p:spPr>
          <a:xfrm>
            <a:off x="251520" y="116632"/>
            <a:ext cx="7272808" cy="360040"/>
          </a:xfrm>
        </p:spPr>
        <p:txBody>
          <a:bodyPr/>
          <a:lstStyle/>
          <a:p>
            <a:r>
              <a:rPr lang="sl-SI" smtClean="0"/>
              <a:t>3. </a:t>
            </a:r>
            <a:r>
              <a:rPr lang="sl-SI" dirty="0"/>
              <a:t>Novi predlog za javno obravnavo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ela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41567688"/>
                  </p:ext>
                </p:extLst>
              </p:nvPr>
            </p:nvGraphicFramePr>
            <p:xfrm>
              <a:off x="76651" y="1999064"/>
              <a:ext cx="8997945" cy="452628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313764">
                      <a:extLst>
                        <a:ext uri="{9D8B030D-6E8A-4147-A177-3AD203B41FA5}">
                          <a16:colId xmlns:a16="http://schemas.microsoft.com/office/drawing/2014/main" xmlns="" val="20000"/>
                        </a:ext>
                      </a:extLst>
                    </a:gridCol>
                    <a:gridCol w="1932006">
                      <a:extLst>
                        <a:ext uri="{9D8B030D-6E8A-4147-A177-3AD203B41FA5}">
                          <a16:colId xmlns:a16="http://schemas.microsoft.com/office/drawing/2014/main" xmlns="" val="20001"/>
                        </a:ext>
                      </a:extLst>
                    </a:gridCol>
                    <a:gridCol w="2086567">
                      <a:extLst>
                        <a:ext uri="{9D8B030D-6E8A-4147-A177-3AD203B41FA5}">
                          <a16:colId xmlns:a16="http://schemas.microsoft.com/office/drawing/2014/main" xmlns="" val="20002"/>
                        </a:ext>
                      </a:extLst>
                    </a:gridCol>
                    <a:gridCol w="1932006">
                      <a:extLst>
                        <a:ext uri="{9D8B030D-6E8A-4147-A177-3AD203B41FA5}">
                          <a16:colId xmlns:a16="http://schemas.microsoft.com/office/drawing/2014/main" xmlns="" val="20003"/>
                        </a:ext>
                      </a:extLst>
                    </a:gridCol>
                    <a:gridCol w="1733602">
                      <a:extLst>
                        <a:ext uri="{9D8B030D-6E8A-4147-A177-3AD203B41FA5}">
                          <a16:colId xmlns:a16="http://schemas.microsoft.com/office/drawing/2014/main" xmlns="" val="20004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l-SI" sz="1800" b="0" dirty="0" smtClean="0">
                              <a:effectLst/>
                              <a:latin typeface="Arial Narrow" panose="020B0606020202030204" pitchFamily="34" charset="0"/>
                            </a:rPr>
                            <a:t>PGM priključene</a:t>
                          </a:r>
                          <a:r>
                            <a:rPr lang="sl-SI" sz="1800" b="0" baseline="0" dirty="0" smtClean="0">
                              <a:effectLst/>
                              <a:latin typeface="Arial Narrow" panose="020B0606020202030204" pitchFamily="34" charset="0"/>
                            </a:rPr>
                            <a:t> na </a:t>
                          </a:r>
                          <a:r>
                            <a:rPr lang="sl-SI" sz="1800" b="0" dirty="0" smtClean="0">
                              <a:effectLst/>
                              <a:latin typeface="Arial Narrow" panose="020B0606020202030204" pitchFamily="34" charset="0"/>
                            </a:rPr>
                            <a:t>omrežje SODO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TIP A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TIP B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TIP C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TIP D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1200"/>
                            </a:spcAft>
                          </a:pP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Napetostni nivo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12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l-SI" sz="1800" b="0">
                                    <a:effectLst/>
                                    <a:latin typeface="Cambria Math"/>
                                  </a:rPr>
                                  <m:t>&lt;</m:t>
                                </m:r>
                                <m:r>
                                  <a:rPr lang="sl-SI" sz="1800" b="0" i="1">
                                    <a:effectLst/>
                                    <a:latin typeface="Cambria Math"/>
                                  </a:rPr>
                                  <m:t>110</m:t>
                                </m:r>
                                <m:r>
                                  <a:rPr lang="sl-SI" sz="1800" b="0">
                                    <a:effectLst/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sl-SI" sz="1800" b="0" i="1">
                                    <a:effectLst/>
                                    <a:latin typeface="Cambria Math"/>
                                  </a:rPr>
                                  <m:t>kV</m:t>
                                </m:r>
                              </m:oMath>
                            </m:oMathPara>
                          </a14:m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12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l-SI" sz="1800" b="0">
                                    <a:effectLst/>
                                    <a:latin typeface="Cambria Math"/>
                                  </a:rPr>
                                  <m:t>&lt;</m:t>
                                </m:r>
                                <m:r>
                                  <a:rPr lang="sl-SI" sz="1800" b="0" i="1">
                                    <a:effectLst/>
                                    <a:latin typeface="Cambria Math"/>
                                  </a:rPr>
                                  <m:t>110</m:t>
                                </m:r>
                                <m:r>
                                  <a:rPr lang="sl-SI" sz="1800" b="0">
                                    <a:effectLst/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sl-SI" sz="1800" b="0" i="1">
                                    <a:effectLst/>
                                    <a:latin typeface="Cambria Math"/>
                                  </a:rPr>
                                  <m:t>kV</m:t>
                                </m:r>
                              </m:oMath>
                            </m:oMathPara>
                          </a14:m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12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l-SI" sz="1800" b="0">
                                    <a:effectLst/>
                                    <a:latin typeface="Cambria Math"/>
                                  </a:rPr>
                                  <m:t>&lt;</m:t>
                                </m:r>
                                <m:r>
                                  <a:rPr lang="sl-SI" sz="1800" b="0" i="1">
                                    <a:effectLst/>
                                    <a:latin typeface="Cambria Math"/>
                                  </a:rPr>
                                  <m:t>110</m:t>
                                </m:r>
                                <m:r>
                                  <a:rPr lang="sl-SI" sz="1800" b="0">
                                    <a:effectLst/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sl-SI" sz="1800" b="0" i="1">
                                    <a:effectLst/>
                                    <a:latin typeface="Cambria Math"/>
                                  </a:rPr>
                                  <m:t>kV</m:t>
                                </m:r>
                              </m:oMath>
                            </m:oMathPara>
                          </a14:m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12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l-SI" sz="1800" b="0">
                                    <a:effectLst/>
                                    <a:latin typeface="Cambria Math"/>
                                  </a:rPr>
                                  <m:t>&lt;</m:t>
                                </m:r>
                                <m:r>
                                  <a:rPr lang="sl-SI" sz="1800" b="0" i="1">
                                    <a:effectLst/>
                                    <a:latin typeface="Cambria Math"/>
                                  </a:rPr>
                                  <m:t>110</m:t>
                                </m:r>
                                <m:r>
                                  <a:rPr lang="sl-SI" sz="1800" b="0">
                                    <a:effectLst/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sl-SI" sz="1800" b="0" i="1">
                                    <a:effectLst/>
                                    <a:latin typeface="Cambria Math"/>
                                  </a:rPr>
                                  <m:t>kV</m:t>
                                </m:r>
                              </m:oMath>
                            </m:oMathPara>
                          </a14:m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1200"/>
                            </a:spcAft>
                          </a:pP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Priključna moč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1200"/>
                            </a:spcAft>
                          </a:pPr>
                          <a:r>
                            <a:rPr lang="sl-SI" sz="1400" b="1" dirty="0" smtClean="0">
                              <a:solidFill>
                                <a:srgbClr val="FF0000"/>
                              </a:solidFill>
                              <a:effectLst/>
                              <a:latin typeface="Arial Narrow" panose="020B0606020202030204" pitchFamily="34" charset="0"/>
                            </a:rPr>
                            <a:t>800 </a:t>
                          </a:r>
                          <a:r>
                            <a:rPr lang="sl-SI" sz="1400" b="1" dirty="0">
                              <a:solidFill>
                                <a:srgbClr val="FF0000"/>
                              </a:solidFill>
                              <a:effectLst/>
                              <a:latin typeface="Arial Narrow" panose="020B0606020202030204" pitchFamily="34" charset="0"/>
                            </a:rPr>
                            <a:t>W </a:t>
                          </a:r>
                          <a14:m>
                            <m:oMath xmlns:m="http://schemas.openxmlformats.org/officeDocument/2006/math">
                              <m:r>
                                <a:rPr lang="sl-SI" sz="1400" b="1" i="1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</a:rPr>
                                <m:t>≤</m:t>
                              </m:r>
                              <m:r>
                                <a:rPr lang="sl-SI" sz="1400" b="1" i="0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</a:rPr>
                                <m:t>𝐭𝐢𝐩</m:t>
                              </m:r>
                              <m:r>
                                <a:rPr lang="sl-SI" sz="1400" b="1" i="0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</a:rPr>
                                <m:t> </m:t>
                              </m:r>
                              <m:r>
                                <a:rPr lang="sl-SI" sz="1400" b="1" i="0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</a:rPr>
                                <m:t>𝐀</m:t>
                              </m:r>
                              <m:r>
                                <a:rPr lang="sl-SI" sz="1400" b="1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</a:rPr>
                                <m:t>&lt;</m:t>
                              </m:r>
                            </m:oMath>
                          </a14:m>
                          <a:r>
                            <a:rPr lang="sl-SI" sz="1400" b="1" dirty="0" smtClean="0">
                              <a:solidFill>
                                <a:srgbClr val="FF0000"/>
                              </a:solidFill>
                              <a:effectLst/>
                              <a:latin typeface="Arial Narrow" panose="020B0606020202030204" pitchFamily="34" charset="0"/>
                              <a:ea typeface="Calibri"/>
                              <a:cs typeface="Times New Roman"/>
                            </a:rPr>
                            <a:t> 150 kW</a:t>
                          </a:r>
                          <a:endParaRPr lang="sl-SI" sz="1400" b="1" dirty="0">
                            <a:solidFill>
                              <a:srgbClr val="FF0000"/>
                            </a:solidFill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1200"/>
                            </a:spcAft>
                          </a:pPr>
                          <a:r>
                            <a:rPr lang="sl-SI" sz="1400" b="1" dirty="0" smtClean="0">
                              <a:solidFill>
                                <a:srgbClr val="FF0000"/>
                              </a:solidFill>
                              <a:effectLst/>
                              <a:latin typeface="Arial Narrow" panose="020B0606020202030204" pitchFamily="34" charset="0"/>
                            </a:rPr>
                            <a:t>150 kW </a:t>
                          </a:r>
                          <a14:m>
                            <m:oMath xmlns:m="http://schemas.openxmlformats.org/officeDocument/2006/math">
                              <m:r>
                                <a:rPr lang="sl-SI" sz="1400" b="1" i="1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</a:rPr>
                                <m:t>≤</m:t>
                              </m:r>
                              <m:r>
                                <a:rPr lang="sl-SI" sz="1400" b="1" i="0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</a:rPr>
                                <m:t>𝐭𝐢𝐩</m:t>
                              </m:r>
                              <m:r>
                                <a:rPr lang="sl-SI" sz="1400" b="1" i="0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</a:rPr>
                                <m:t> </m:t>
                              </m:r>
                              <m:r>
                                <a:rPr lang="sl-SI" sz="1400" b="1" i="0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</a:rPr>
                                <m:t>𝐁</m:t>
                              </m:r>
                              <m:r>
                                <a:rPr lang="sl-SI" sz="1400" b="1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</a:rPr>
                                <m:t>&lt;</m:t>
                              </m:r>
                            </m:oMath>
                          </a14:m>
                          <a:r>
                            <a:rPr lang="sl-SI" sz="1400" b="1" dirty="0" smtClean="0">
                              <a:solidFill>
                                <a:srgbClr val="FF0000"/>
                              </a:solidFill>
                              <a:effectLst/>
                              <a:latin typeface="Arial Narrow" panose="020B0606020202030204" pitchFamily="34" charset="0"/>
                              <a:ea typeface="Calibri"/>
                              <a:cs typeface="Times New Roman"/>
                            </a:rPr>
                            <a:t> 5 MW</a:t>
                          </a:r>
                          <a:endParaRPr lang="sl-SI" sz="1400" b="1" dirty="0">
                            <a:solidFill>
                              <a:srgbClr val="FF0000"/>
                            </a:solidFill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1200"/>
                            </a:spcAft>
                          </a:pPr>
                          <a:r>
                            <a:rPr lang="sl-SI" sz="1400" b="1" dirty="0" smtClean="0">
                              <a:solidFill>
                                <a:srgbClr val="FF0000"/>
                              </a:solidFill>
                              <a:effectLst/>
                              <a:latin typeface="Arial Narrow" panose="020B0606020202030204" pitchFamily="34" charset="0"/>
                            </a:rPr>
                            <a:t>5 MW </a:t>
                          </a:r>
                          <a14:m>
                            <m:oMath xmlns:m="http://schemas.openxmlformats.org/officeDocument/2006/math">
                              <m:r>
                                <a:rPr lang="sl-SI" sz="1400" b="1" i="1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</a:rPr>
                                <m:t>≤</m:t>
                              </m:r>
                              <m:r>
                                <a:rPr lang="sl-SI" sz="1400" b="1" i="0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</a:rPr>
                                <m:t>𝐭𝐢𝐩</m:t>
                              </m:r>
                              <m:r>
                                <a:rPr lang="sl-SI" sz="1400" b="1" i="0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</a:rPr>
                                <m:t> </m:t>
                              </m:r>
                              <m:r>
                                <a:rPr lang="sl-SI" sz="1400" b="1" i="0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</a:rPr>
                                <m:t>𝐂</m:t>
                              </m:r>
                              <m:r>
                                <a:rPr lang="sl-SI" sz="1400" b="1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</a:rPr>
                                <m:t>&lt;</m:t>
                              </m:r>
                            </m:oMath>
                          </a14:m>
                          <a:r>
                            <a:rPr lang="sl-SI" sz="1400" b="1" dirty="0" smtClean="0">
                              <a:solidFill>
                                <a:srgbClr val="FF0000"/>
                              </a:solidFill>
                              <a:effectLst/>
                              <a:latin typeface="Arial Narrow" panose="020B0606020202030204" pitchFamily="34" charset="0"/>
                              <a:ea typeface="Calibri"/>
                              <a:cs typeface="Times New Roman"/>
                            </a:rPr>
                            <a:t> 25 MW</a:t>
                          </a:r>
                          <a:endParaRPr lang="sl-SI" sz="1400" b="1" dirty="0">
                            <a:solidFill>
                              <a:srgbClr val="FF0000"/>
                            </a:solidFill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50000"/>
                            </a:lnSpc>
                            <a:spcAft>
                              <a:spcPts val="120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sl-SI" sz="1800" b="1" kern="1200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≥</m:t>
                              </m:r>
                            </m:oMath>
                          </a14:m>
                          <a:r>
                            <a:rPr lang="sl-SI" sz="1400" b="1" kern="1200" dirty="0" smtClean="0">
                              <a:solidFill>
                                <a:srgbClr val="FF0000"/>
                              </a:solidFill>
                              <a:effectLst/>
                              <a:latin typeface="Arial Narrow" panose="020B0606020202030204" pitchFamily="34" charset="0"/>
                              <a:ea typeface="+mn-ea"/>
                              <a:cs typeface="+mn-cs"/>
                            </a:rPr>
                            <a:t>25 </a:t>
                          </a:r>
                          <a:r>
                            <a:rPr lang="sl-SI" sz="1400" b="1" kern="1200" dirty="0">
                              <a:solidFill>
                                <a:srgbClr val="FF0000"/>
                              </a:solidFill>
                              <a:effectLst/>
                              <a:latin typeface="Arial Narrow" panose="020B0606020202030204" pitchFamily="34" charset="0"/>
                              <a:ea typeface="+mn-ea"/>
                              <a:cs typeface="+mn-cs"/>
                            </a:rPr>
                            <a:t>MW</a:t>
                          </a: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2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Suma </a:t>
                          </a:r>
                          <a:r>
                            <a:rPr lang="sl-SI" sz="1800" b="0" dirty="0" err="1">
                              <a:effectLst/>
                              <a:latin typeface="Arial Narrow" panose="020B0606020202030204" pitchFamily="34" charset="0"/>
                            </a:rPr>
                            <a:t>P</a:t>
                          </a:r>
                          <a:r>
                            <a:rPr lang="sl-SI" sz="1800" b="0" baseline="-25000" dirty="0" err="1">
                              <a:effectLst/>
                              <a:latin typeface="Arial Narrow" panose="020B0606020202030204" pitchFamily="34" charset="0"/>
                            </a:rPr>
                            <a:t>inštalirana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1800" b="0" strike="noStrike" dirty="0" smtClean="0">
                              <a:effectLst/>
                              <a:latin typeface="Arial Narrow" panose="020B0606020202030204" pitchFamily="34" charset="0"/>
                            </a:rPr>
                            <a:t>133 </a:t>
                          </a:r>
                          <a:r>
                            <a:rPr lang="sl-SI" sz="1800" b="0" strike="noStrike" dirty="0">
                              <a:effectLst/>
                              <a:latin typeface="Arial Narrow" panose="020B0606020202030204" pitchFamily="34" charset="0"/>
                            </a:rPr>
                            <a:t>MW</a:t>
                          </a:r>
                          <a:endParaRPr lang="sl-SI" sz="1800" b="0" strike="noStrike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1200"/>
                            </a:spcAft>
                          </a:pPr>
                          <a:r>
                            <a:rPr lang="sl-SI" sz="1800" b="0" strike="noStrike" dirty="0" smtClean="0">
                              <a:effectLst/>
                              <a:latin typeface="Arial Narrow" panose="020B0606020202030204" pitchFamily="34" charset="0"/>
                            </a:rPr>
                            <a:t>338 </a:t>
                          </a:r>
                          <a:r>
                            <a:rPr lang="sl-SI" sz="1800" b="0" strike="noStrike" dirty="0">
                              <a:effectLst/>
                              <a:latin typeface="Arial Narrow" panose="020B0606020202030204" pitchFamily="34" charset="0"/>
                            </a:rPr>
                            <a:t>MW</a:t>
                          </a:r>
                          <a:endParaRPr lang="sl-SI" sz="1800" b="0" strike="noStrike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1200"/>
                            </a:spcAft>
                          </a:pPr>
                          <a:r>
                            <a:rPr lang="sl-SI" sz="1800" b="0" dirty="0" smtClean="0">
                              <a:effectLst/>
                              <a:latin typeface="Arial Narrow" panose="020B0606020202030204" pitchFamily="34" charset="0"/>
                            </a:rPr>
                            <a:t>55 </a:t>
                          </a: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MW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1200"/>
                            </a:spcAft>
                          </a:pPr>
                          <a:r>
                            <a:rPr lang="sl-SI" sz="1800" b="0" dirty="0" smtClean="0">
                              <a:effectLst/>
                              <a:latin typeface="Arial Narrow" panose="020B0606020202030204" pitchFamily="34" charset="0"/>
                            </a:rPr>
                            <a:t>0 </a:t>
                          </a: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MW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3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1200"/>
                            </a:spcAft>
                          </a:pPr>
                          <a:r>
                            <a:rPr lang="sl-SI" sz="1800" b="0">
                              <a:effectLst/>
                              <a:latin typeface="Arial Narrow" panose="020B0606020202030204" pitchFamily="34" charset="0"/>
                            </a:rPr>
                            <a:t>Število</a:t>
                          </a:r>
                          <a:endParaRPr lang="sl-SI" sz="1800" b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1200"/>
                            </a:spcAft>
                          </a:pPr>
                          <a:r>
                            <a:rPr lang="sl-SI" sz="1800" b="0" strike="noStrike" dirty="0" smtClean="0">
                              <a:effectLst/>
                              <a:latin typeface="Arial Narrow" panose="020B0606020202030204" pitchFamily="34" charset="0"/>
                            </a:rPr>
                            <a:t>3456</a:t>
                          </a:r>
                          <a:endParaRPr lang="sl-SI" sz="1800" b="0" strike="noStrike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1200"/>
                            </a:spcAft>
                          </a:pPr>
                          <a:r>
                            <a:rPr lang="sl-SI" sz="1800" b="0" strike="noStrike" dirty="0" smtClean="0">
                              <a:effectLst/>
                              <a:latin typeface="Arial Narrow" panose="020B0606020202030204" pitchFamily="34" charset="0"/>
                            </a:rPr>
                            <a:t>568</a:t>
                          </a:r>
                          <a:endParaRPr lang="sl-SI" sz="1800" b="0" strike="noStrike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1200"/>
                            </a:spcAft>
                          </a:pPr>
                          <a:r>
                            <a:rPr lang="sl-SI" sz="1800" b="0" dirty="0" smtClean="0">
                              <a:effectLst/>
                              <a:latin typeface="Arial Narrow" panose="020B0606020202030204" pitchFamily="34" charset="0"/>
                            </a:rPr>
                            <a:t>7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1200"/>
                            </a:spcAft>
                          </a:pPr>
                          <a:r>
                            <a:rPr lang="sl-SI" sz="1800" b="0" dirty="0" smtClean="0">
                              <a:effectLst/>
                              <a:latin typeface="Arial Narrow" panose="020B0606020202030204" pitchFamily="34" charset="0"/>
                            </a:rPr>
                            <a:t>0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ela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41567688"/>
                  </p:ext>
                </p:extLst>
              </p:nvPr>
            </p:nvGraphicFramePr>
            <p:xfrm>
              <a:off x="76651" y="1999064"/>
              <a:ext cx="8997945" cy="452628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313764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0000"/>
                        </a:ext>
                      </a:extLst>
                    </a:gridCol>
                    <a:gridCol w="1932006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0001"/>
                        </a:ext>
                      </a:extLst>
                    </a:gridCol>
                    <a:gridCol w="2086567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0002"/>
                        </a:ext>
                      </a:extLst>
                    </a:gridCol>
                    <a:gridCol w="1932006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0003"/>
                        </a:ext>
                      </a:extLst>
                    </a:gridCol>
                    <a:gridCol w="1733602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0004"/>
                        </a:ext>
                      </a:extLst>
                    </a:gridCol>
                  </a:tblGrid>
                  <a:tr h="164592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l-SI" sz="1800" b="0" dirty="0" smtClean="0">
                              <a:effectLst/>
                              <a:latin typeface="Arial Narrow" panose="020B0606020202030204" pitchFamily="34" charset="0"/>
                            </a:rPr>
                            <a:t>PGM priključene</a:t>
                          </a:r>
                          <a:r>
                            <a:rPr lang="sl-SI" sz="1800" b="0" baseline="0" dirty="0" smtClean="0">
                              <a:effectLst/>
                              <a:latin typeface="Arial Narrow" panose="020B0606020202030204" pitchFamily="34" charset="0"/>
                            </a:rPr>
                            <a:t> na </a:t>
                          </a:r>
                          <a:r>
                            <a:rPr lang="sl-SI" sz="1800" b="0" dirty="0" smtClean="0">
                              <a:effectLst/>
                              <a:latin typeface="Arial Narrow" panose="020B0606020202030204" pitchFamily="34" charset="0"/>
                            </a:rPr>
                            <a:t>omrežje SODO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TIP A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TIP B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TIP C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TIP D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0"/>
                      </a:ext>
                    </a:extLst>
                  </a:tr>
                  <a:tr h="82296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1200"/>
                            </a:spcAft>
                          </a:pP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Napetostni nivo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68454" t="-201481" r="-298423" b="-2614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56140" t="-201481" r="-176608" b="-2614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76341" t="-201481" r="-90536" b="-2614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418596" t="-201481" r="-702" b="-26148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1"/>
                      </a:ext>
                    </a:extLst>
                  </a:tr>
                  <a:tr h="82296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1200"/>
                            </a:spcAft>
                          </a:pP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Priključna moč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68454" t="-301481" r="-298423" b="-1614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56140" t="-301481" r="-176608" b="-1614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76341" t="-301481" r="-90536" b="-1614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418596" t="-301481" r="-702" b="-16148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2"/>
                      </a:ext>
                    </a:extLst>
                  </a:tr>
                  <a:tr h="82296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Suma </a:t>
                          </a:r>
                          <a:r>
                            <a:rPr lang="sl-SI" sz="1800" b="0" dirty="0" err="1">
                              <a:effectLst/>
                              <a:latin typeface="Arial Narrow" panose="020B0606020202030204" pitchFamily="34" charset="0"/>
                            </a:rPr>
                            <a:t>P</a:t>
                          </a:r>
                          <a:r>
                            <a:rPr lang="sl-SI" sz="1800" b="0" baseline="-25000" dirty="0" err="1">
                              <a:effectLst/>
                              <a:latin typeface="Arial Narrow" panose="020B0606020202030204" pitchFamily="34" charset="0"/>
                            </a:rPr>
                            <a:t>inštalirana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1800" b="0" strike="noStrike" dirty="0" smtClean="0">
                              <a:effectLst/>
                              <a:latin typeface="Arial Narrow" panose="020B0606020202030204" pitchFamily="34" charset="0"/>
                            </a:rPr>
                            <a:t>133 </a:t>
                          </a:r>
                          <a:r>
                            <a:rPr lang="sl-SI" sz="1800" b="0" strike="noStrike" dirty="0">
                              <a:effectLst/>
                              <a:latin typeface="Arial Narrow" panose="020B0606020202030204" pitchFamily="34" charset="0"/>
                            </a:rPr>
                            <a:t>MW</a:t>
                          </a:r>
                          <a:endParaRPr lang="sl-SI" sz="1800" b="0" strike="noStrike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1200"/>
                            </a:spcAft>
                          </a:pPr>
                          <a:r>
                            <a:rPr lang="sl-SI" sz="1800" b="0" strike="noStrike" dirty="0" smtClean="0">
                              <a:effectLst/>
                              <a:latin typeface="Arial Narrow" panose="020B0606020202030204" pitchFamily="34" charset="0"/>
                            </a:rPr>
                            <a:t>338 </a:t>
                          </a:r>
                          <a:r>
                            <a:rPr lang="sl-SI" sz="1800" b="0" strike="noStrike" dirty="0">
                              <a:effectLst/>
                              <a:latin typeface="Arial Narrow" panose="020B0606020202030204" pitchFamily="34" charset="0"/>
                            </a:rPr>
                            <a:t>MW</a:t>
                          </a:r>
                          <a:endParaRPr lang="sl-SI" sz="1800" b="0" strike="noStrike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1200"/>
                            </a:spcAft>
                          </a:pPr>
                          <a:r>
                            <a:rPr lang="sl-SI" sz="1800" b="0" dirty="0" smtClean="0">
                              <a:effectLst/>
                              <a:latin typeface="Arial Narrow" panose="020B0606020202030204" pitchFamily="34" charset="0"/>
                            </a:rPr>
                            <a:t>55 </a:t>
                          </a: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MW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1200"/>
                            </a:spcAft>
                          </a:pPr>
                          <a:r>
                            <a:rPr lang="sl-SI" sz="1800" b="0" dirty="0" smtClean="0">
                              <a:effectLst/>
                              <a:latin typeface="Arial Narrow" panose="020B0606020202030204" pitchFamily="34" charset="0"/>
                            </a:rPr>
                            <a:t>0 </a:t>
                          </a: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MW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3"/>
                      </a:ext>
                    </a:extLst>
                  </a:tr>
                  <a:tr h="41148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1200"/>
                            </a:spcAft>
                          </a:pPr>
                          <a:r>
                            <a:rPr lang="sl-SI" sz="1800" b="0">
                              <a:effectLst/>
                              <a:latin typeface="Arial Narrow" panose="020B0606020202030204" pitchFamily="34" charset="0"/>
                            </a:rPr>
                            <a:t>Število</a:t>
                          </a:r>
                          <a:endParaRPr lang="sl-SI" sz="1800" b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1200"/>
                            </a:spcAft>
                          </a:pPr>
                          <a:r>
                            <a:rPr lang="sl-SI" sz="1800" b="0" strike="noStrike" dirty="0" smtClean="0">
                              <a:effectLst/>
                              <a:latin typeface="Arial Narrow" panose="020B0606020202030204" pitchFamily="34" charset="0"/>
                            </a:rPr>
                            <a:t>3456</a:t>
                          </a:r>
                          <a:endParaRPr lang="sl-SI" sz="1800" b="0" strike="noStrike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1200"/>
                            </a:spcAft>
                          </a:pPr>
                          <a:r>
                            <a:rPr lang="sl-SI" sz="1800" b="0" strike="noStrike" dirty="0" smtClean="0">
                              <a:effectLst/>
                              <a:latin typeface="Arial Narrow" panose="020B0606020202030204" pitchFamily="34" charset="0"/>
                            </a:rPr>
                            <a:t>568</a:t>
                          </a:r>
                          <a:endParaRPr lang="sl-SI" sz="1800" b="0" strike="noStrike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1200"/>
                            </a:spcAft>
                          </a:pPr>
                          <a:r>
                            <a:rPr lang="sl-SI" sz="1800" b="0" dirty="0" smtClean="0">
                              <a:effectLst/>
                              <a:latin typeface="Arial Narrow" panose="020B0606020202030204" pitchFamily="34" charset="0"/>
                            </a:rPr>
                            <a:t>7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1200"/>
                            </a:spcAft>
                          </a:pPr>
                          <a:r>
                            <a:rPr lang="sl-SI" sz="1800" b="0" dirty="0" smtClean="0">
                              <a:effectLst/>
                              <a:latin typeface="Arial Narrow" panose="020B0606020202030204" pitchFamily="34" charset="0"/>
                            </a:rPr>
                            <a:t>0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Pravokotnik 4"/>
          <p:cNvSpPr/>
          <p:nvPr/>
        </p:nvSpPr>
        <p:spPr>
          <a:xfrm>
            <a:off x="251520" y="764704"/>
            <a:ext cx="84969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sl-SI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Kako bi zgledala razvrstitev obstoječih PGM priključenih v omrežje SODO glede na novi predlog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l-SI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Uporaba zahtev </a:t>
            </a:r>
            <a:r>
              <a:rPr lang="sl-SI" sz="2000" smtClean="0">
                <a:latin typeface="Arial" panose="020B0604020202020204" pitchFamily="34" charset="0"/>
                <a:cs typeface="Arial" panose="020B0604020202020204" pitchFamily="34" charset="0"/>
              </a:rPr>
              <a:t>iz Uredbe </a:t>
            </a:r>
            <a:r>
              <a:rPr lang="sl-SI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velja za nove PGM</a:t>
            </a:r>
            <a:endParaRPr lang="sl-SI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57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vsebine 1"/>
          <p:cNvSpPr>
            <a:spLocks noGrp="1"/>
          </p:cNvSpPr>
          <p:nvPr>
            <p:ph idx="13"/>
          </p:nvPr>
        </p:nvSpPr>
        <p:spPr>
          <a:xfrm>
            <a:off x="467544" y="1124744"/>
            <a:ext cx="7704856" cy="5184576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§"/>
            </a:pPr>
            <a:r>
              <a:rPr lang="sl-SI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Pripombe na naš predlog do</a:t>
            </a:r>
            <a:r>
              <a:rPr lang="pt-B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t-BR" sz="2000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vključno 6. februarja </a:t>
            </a:r>
            <a:r>
              <a:rPr lang="pt-BR" sz="2000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2017</a:t>
            </a:r>
            <a:endParaRPr lang="sl-SI" sz="2000" u="sng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lvl="0" indent="0"/>
            <a:r>
              <a:rPr lang="sl-SI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sl-SI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(</a:t>
            </a:r>
            <a:r>
              <a:rPr lang="sl-SI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</a:t>
            </a: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</a:t>
            </a:r>
            <a:r>
              <a:rPr lang="en-GB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elektronska</a:t>
            </a: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naslova</a:t>
            </a:r>
            <a:r>
              <a:rPr lang="en-GB" sz="1400" b="0" dirty="0"/>
              <a:t> </a:t>
            </a:r>
            <a:r>
              <a:rPr lang="en-GB" sz="1400" b="0" dirty="0">
                <a:hlinkClick r:id="rId3"/>
              </a:rPr>
              <a:t>jaka.zvab@eles.si</a:t>
            </a:r>
            <a:r>
              <a:rPr lang="en-GB" sz="1400" b="0" dirty="0"/>
              <a:t> </a:t>
            </a: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 </a:t>
            </a:r>
            <a:r>
              <a:rPr lang="en-GB" sz="1400" b="0" dirty="0" smtClean="0">
                <a:hlinkClick r:id="rId4"/>
              </a:rPr>
              <a:t>kodeksi.omrezja@agen-rs.si</a:t>
            </a:r>
            <a:r>
              <a:rPr lang="sl-SI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sl-SI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ELES pripravi utemeljitve za vključitev ali izključitev posredovanega mnenja vsakega deležnika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sl-SI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Končni predlog pragov med PGM tipa A,B,C in D potrdi Agencija</a:t>
            </a:r>
            <a:endParaRPr lang="en-GB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0">
              <a:buFont typeface="Wingdings" panose="05000000000000000000" pitchFamily="2" charset="2"/>
              <a:buChar char="§"/>
            </a:pPr>
            <a:r>
              <a:rPr lang="sl-SI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Ostali predlogi </a:t>
            </a:r>
            <a:r>
              <a:rPr lang="sl-SI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neizčrpnih zahtev v potrditev Agenciji v letu 2018</a:t>
            </a:r>
            <a:endParaRPr lang="en-GB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sl-SI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Npr</a:t>
            </a:r>
            <a:r>
              <a:rPr lang="sl-SI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neizčrpne zahteve: izmenjava informacij in podatkov ter komunikacijske poti (</a:t>
            </a:r>
            <a:r>
              <a:rPr lang="sl-SI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TSO/DSO/CDSO/GENCO/DR</a:t>
            </a:r>
            <a:r>
              <a:rPr lang="sl-SI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): </a:t>
            </a:r>
            <a:r>
              <a:rPr lang="sl-SI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zahteve iz kodeksov </a:t>
            </a:r>
            <a:r>
              <a:rPr lang="sl-SI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(NC </a:t>
            </a:r>
            <a:r>
              <a:rPr lang="sl-SI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RfG</a:t>
            </a:r>
            <a:r>
              <a:rPr lang="sl-SI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NC </a:t>
            </a:r>
            <a:r>
              <a:rPr lang="sl-SI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DCC, </a:t>
            </a:r>
            <a:r>
              <a:rPr lang="sl-SI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SO GL, NC ER)</a:t>
            </a:r>
            <a:endParaRPr lang="en-GB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sl-SI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Vse dodatne informacije glede EU uredb se nahajajo na spletnem portalu Agencije</a:t>
            </a:r>
          </a:p>
          <a:p>
            <a:pPr marL="0" indent="0"/>
            <a:r>
              <a:rPr lang="sl-SI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</a:t>
            </a:r>
            <a:r>
              <a:rPr lang="sl-SI" sz="2000" dirty="0">
                <a:solidFill>
                  <a:schemeClr val="tx1">
                    <a:lumMod val="65000"/>
                    <a:lumOff val="35000"/>
                  </a:schemeClr>
                </a:solidFill>
                <a:hlinkClick r:id="rId5"/>
              </a:rPr>
              <a:t>http://</a:t>
            </a:r>
            <a:r>
              <a:rPr lang="sl-SI" sz="2000" dirty="0" smtClean="0">
                <a:solidFill>
                  <a:schemeClr val="tx1">
                    <a:lumMod val="65000"/>
                    <a:lumOff val="35000"/>
                  </a:schemeClr>
                </a:solidFill>
                <a:hlinkClick r:id="rId5"/>
              </a:rPr>
              <a:t>www.agen-rs.si/kodeksi-omrezja</a:t>
            </a:r>
            <a:endParaRPr lang="sl-SI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/>
            <a:endParaRPr lang="sl-SI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sz="1800" smtClean="0"/>
              <a:t>5. </a:t>
            </a:r>
            <a:r>
              <a:rPr lang="sl-SI" sz="1800" dirty="0"/>
              <a:t>Nadaljnji koraki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64520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38552" y="476672"/>
            <a:ext cx="8856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Časovnica</a:t>
            </a:r>
            <a:r>
              <a:rPr lang="sl-SI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in mejniki</a:t>
            </a:r>
          </a:p>
        </p:txBody>
      </p:sp>
      <p:pic>
        <p:nvPicPr>
          <p:cNvPr id="48" name="Slika 47"/>
          <p:cNvPicPr/>
          <p:nvPr/>
        </p:nvPicPr>
        <p:blipFill>
          <a:blip r:embed="rId3"/>
          <a:stretch>
            <a:fillRect/>
          </a:stretch>
        </p:blipFill>
        <p:spPr>
          <a:xfrm>
            <a:off x="38552" y="1556792"/>
            <a:ext cx="9105448" cy="4104455"/>
          </a:xfrm>
          <a:prstGeom prst="rect">
            <a:avLst/>
          </a:prstGeom>
        </p:spPr>
      </p:pic>
      <p:sp>
        <p:nvSpPr>
          <p:cNvPr id="4" name="Pravokotnik 3"/>
          <p:cNvSpPr/>
          <p:nvPr/>
        </p:nvSpPr>
        <p:spPr>
          <a:xfrm>
            <a:off x="755576" y="5723964"/>
            <a:ext cx="31983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i="1" dirty="0">
                <a:latin typeface="Arial" panose="020B0604020202020204" pitchFamily="34" charset="0"/>
                <a:cs typeface="Arial" panose="020B0604020202020204" pitchFamily="34" charset="0"/>
              </a:rPr>
              <a:t>Uredba</a:t>
            </a:r>
            <a:r>
              <a:rPr lang="sl-SI" dirty="0">
                <a:latin typeface="Arial" panose="020B0604020202020204" pitchFamily="34" charset="0"/>
                <a:cs typeface="Arial" panose="020B0604020202020204" pitchFamily="34" charset="0"/>
              </a:rPr>
              <a:t> velja od </a:t>
            </a:r>
            <a:r>
              <a:rPr lang="sl-SI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 maj 2016</a:t>
            </a:r>
          </a:p>
        </p:txBody>
      </p:sp>
      <p:sp>
        <p:nvSpPr>
          <p:cNvPr id="5" name="Pravokotnik 4"/>
          <p:cNvSpPr/>
          <p:nvPr/>
        </p:nvSpPr>
        <p:spPr>
          <a:xfrm>
            <a:off x="4464496" y="572396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l-SI" i="1" dirty="0">
                <a:latin typeface="Arial" panose="020B0604020202020204" pitchFamily="34" charset="0"/>
                <a:cs typeface="Arial" panose="020B0604020202020204" pitchFamily="34" charset="0"/>
              </a:rPr>
              <a:t>Uredba</a:t>
            </a:r>
            <a:r>
              <a:rPr lang="sl-SI" dirty="0">
                <a:latin typeface="Arial" panose="020B0604020202020204" pitchFamily="34" charset="0"/>
                <a:cs typeface="Arial" panose="020B0604020202020204" pitchFamily="34" charset="0"/>
              </a:rPr>
              <a:t> se začne uporabljati* </a:t>
            </a:r>
            <a:r>
              <a:rPr lang="sl-SI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27. april 2019</a:t>
            </a:r>
          </a:p>
        </p:txBody>
      </p:sp>
      <p:sp>
        <p:nvSpPr>
          <p:cNvPr id="8" name="Pravokotnik 7"/>
          <p:cNvSpPr/>
          <p:nvPr/>
        </p:nvSpPr>
        <p:spPr>
          <a:xfrm>
            <a:off x="4228359" y="3375464"/>
            <a:ext cx="3223961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sl-SI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Določitev neizčrpnih zahtev</a:t>
            </a:r>
          </a:p>
        </p:txBody>
      </p:sp>
      <p:sp>
        <p:nvSpPr>
          <p:cNvPr id="7" name="Pravokotnik 6"/>
          <p:cNvSpPr/>
          <p:nvPr/>
        </p:nvSpPr>
        <p:spPr>
          <a:xfrm>
            <a:off x="4919216" y="4211796"/>
            <a:ext cx="15440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 maj 2018</a:t>
            </a:r>
          </a:p>
        </p:txBody>
      </p:sp>
      <p:sp>
        <p:nvSpPr>
          <p:cNvPr id="12" name="Pravokotnik 11"/>
          <p:cNvSpPr/>
          <p:nvPr/>
        </p:nvSpPr>
        <p:spPr>
          <a:xfrm>
            <a:off x="636979" y="4103951"/>
            <a:ext cx="31037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Javno </a:t>
            </a:r>
            <a:r>
              <a:rPr lang="sl-SI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posvetovanje glede pragov </a:t>
            </a:r>
          </a:p>
          <a:p>
            <a:pPr algn="ctr"/>
            <a:r>
              <a:rPr lang="sl-SI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20. januar 2017</a:t>
            </a:r>
            <a:endParaRPr lang="sl-SI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Karo 5"/>
          <p:cNvSpPr/>
          <p:nvPr/>
        </p:nvSpPr>
        <p:spPr>
          <a:xfrm>
            <a:off x="5557887" y="3666465"/>
            <a:ext cx="288032" cy="263416"/>
          </a:xfrm>
          <a:prstGeom prst="diamon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4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sz="1800" smtClean="0"/>
              <a:t>5. </a:t>
            </a:r>
            <a:r>
              <a:rPr lang="sl-SI" sz="1800" dirty="0"/>
              <a:t>Nadaljnji koraki</a:t>
            </a:r>
            <a:endParaRPr lang="en-GB" sz="1800" dirty="0"/>
          </a:p>
        </p:txBody>
      </p:sp>
      <p:sp>
        <p:nvSpPr>
          <p:cNvPr id="11" name="Pravokotnik 10"/>
          <p:cNvSpPr/>
          <p:nvPr/>
        </p:nvSpPr>
        <p:spPr>
          <a:xfrm>
            <a:off x="1785969" y="3715776"/>
            <a:ext cx="476086" cy="1329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8" name="Karo 17"/>
          <p:cNvSpPr/>
          <p:nvPr/>
        </p:nvSpPr>
        <p:spPr>
          <a:xfrm>
            <a:off x="1904986" y="3650520"/>
            <a:ext cx="288032" cy="263416"/>
          </a:xfrm>
          <a:prstGeom prst="diamon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1961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12" grpId="0"/>
      <p:bldP spid="6" grpId="0" animBg="1"/>
      <p:bldP spid="11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3"/>
          </p:nvPr>
        </p:nvSpPr>
        <p:spPr>
          <a:xfrm>
            <a:off x="827584" y="692696"/>
            <a:ext cx="7056784" cy="5246043"/>
          </a:xfrm>
        </p:spPr>
        <p:txBody>
          <a:bodyPr/>
          <a:lstStyle/>
          <a:p>
            <a:pPr algn="ctr"/>
            <a:endParaRPr lang="sl-SI" dirty="0" smtClean="0"/>
          </a:p>
          <a:p>
            <a:pPr algn="ctr"/>
            <a:endParaRPr lang="sl-SI" dirty="0" smtClean="0"/>
          </a:p>
          <a:p>
            <a:pPr algn="ctr"/>
            <a:endParaRPr lang="sl-SI" dirty="0"/>
          </a:p>
          <a:p>
            <a:pPr algn="ctr"/>
            <a:r>
              <a:rPr lang="sl-SI" dirty="0" smtClean="0">
                <a:solidFill>
                  <a:schemeClr val="tx1"/>
                </a:solidFill>
              </a:rPr>
              <a:t>	</a:t>
            </a:r>
            <a:r>
              <a:rPr lang="sl-SI" sz="3600" dirty="0" smtClean="0">
                <a:solidFill>
                  <a:schemeClr val="tx1"/>
                </a:solidFill>
              </a:rPr>
              <a:t>HVALA ZA POZORNOST!</a:t>
            </a:r>
          </a:p>
          <a:p>
            <a:pPr algn="ctr"/>
            <a:r>
              <a:rPr lang="sl-SI" sz="3600" dirty="0" smtClean="0">
                <a:solidFill>
                  <a:schemeClr val="tx1"/>
                </a:solidFill>
              </a:rPr>
              <a:t>VPRAŠANJA?</a:t>
            </a:r>
          </a:p>
          <a:p>
            <a:pPr algn="ctr"/>
            <a:endParaRPr lang="sl-SI" dirty="0" smtClean="0">
              <a:solidFill>
                <a:schemeClr val="tx1"/>
              </a:solidFill>
            </a:endParaRPr>
          </a:p>
          <a:p>
            <a:pPr algn="ctr"/>
            <a:endParaRPr lang="sl-SI" sz="2000" dirty="0" smtClean="0">
              <a:solidFill>
                <a:schemeClr val="tx1"/>
              </a:solidFill>
            </a:endParaRPr>
          </a:p>
          <a:p>
            <a:pPr algn="ctr"/>
            <a:endParaRPr lang="sl-SI" sz="2000" dirty="0" smtClean="0">
              <a:solidFill>
                <a:schemeClr val="tx1"/>
              </a:solidFill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79512" y="116632"/>
            <a:ext cx="7272808" cy="360040"/>
          </a:xfrm>
        </p:spPr>
        <p:txBody>
          <a:bodyPr/>
          <a:lstStyle/>
          <a:p>
            <a:r>
              <a:rPr lang="sl-SI" b="1" dirty="0" smtClean="0"/>
              <a:t>							</a:t>
            </a:r>
          </a:p>
        </p:txBody>
      </p:sp>
    </p:spTree>
    <p:extLst>
      <p:ext uri="{BB962C8B-B14F-4D97-AF65-F5344CB8AC3E}">
        <p14:creationId xmlns:p14="http://schemas.microsoft.com/office/powerpoint/2010/main" val="147557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smtClean="0"/>
              <a:t>Dnevni red javnega posveta</a:t>
            </a:r>
            <a:endParaRPr lang="en-GB" dirty="0"/>
          </a:p>
        </p:txBody>
      </p:sp>
      <p:sp>
        <p:nvSpPr>
          <p:cNvPr id="8" name="Označba mesta vsebine 1"/>
          <p:cNvSpPr>
            <a:spLocks noGrp="1"/>
          </p:cNvSpPr>
          <p:nvPr>
            <p:ph idx="13"/>
          </p:nvPr>
        </p:nvSpPr>
        <p:spPr>
          <a:xfrm>
            <a:off x="1043608" y="1340768"/>
            <a:ext cx="6480720" cy="4525963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sl-SI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Uvod in namen javnega posveta</a:t>
            </a:r>
          </a:p>
          <a:p>
            <a:pPr marL="457200" indent="-457200">
              <a:buFont typeface="+mj-lt"/>
              <a:buAutoNum type="arabicPeriod"/>
            </a:pPr>
            <a:r>
              <a:rPr lang="sl-SI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Prvotni </a:t>
            </a:r>
            <a:r>
              <a:rPr lang="sl-SI" sz="2400" b="0">
                <a:solidFill>
                  <a:schemeClr val="tx1">
                    <a:lumMod val="65000"/>
                    <a:lumOff val="35000"/>
                  </a:schemeClr>
                </a:solidFill>
              </a:rPr>
              <a:t>predlog ELES-a in pregled </a:t>
            </a:r>
            <a:r>
              <a:rPr lang="sl-SI" sz="2400" b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posredovanih </a:t>
            </a:r>
            <a:r>
              <a:rPr lang="sl-SI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pripomb</a:t>
            </a:r>
          </a:p>
          <a:p>
            <a:pPr marL="457200" indent="-457200">
              <a:buFont typeface="+mj-lt"/>
              <a:buAutoNum type="arabicPeriod"/>
            </a:pPr>
            <a:r>
              <a:rPr lang="sl-SI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Priprava novega predloga za javno obravnavo in utemeljitev</a:t>
            </a:r>
          </a:p>
          <a:p>
            <a:pPr marL="457200" indent="-457200">
              <a:buFont typeface="+mj-lt"/>
              <a:buAutoNum type="arabicPeriod"/>
            </a:pPr>
            <a:r>
              <a:rPr lang="sl-SI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Izmenjava mnenj</a:t>
            </a:r>
          </a:p>
          <a:p>
            <a:pPr marL="457200" indent="-457200">
              <a:buFont typeface="+mj-lt"/>
              <a:buAutoNum type="arabicPeriod"/>
            </a:pPr>
            <a:r>
              <a:rPr lang="sl-SI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Nadaljnji koraki</a:t>
            </a:r>
          </a:p>
          <a:p>
            <a:pPr marL="0" indent="0"/>
            <a:r>
              <a:rPr lang="en-GB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</a:t>
            </a:r>
            <a:endParaRPr lang="en-GB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385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vsebine 1"/>
          <p:cNvSpPr>
            <a:spLocks noGrp="1"/>
          </p:cNvSpPr>
          <p:nvPr>
            <p:ph idx="13"/>
          </p:nvPr>
        </p:nvSpPr>
        <p:spPr>
          <a:xfrm>
            <a:off x="1043608" y="764704"/>
            <a:ext cx="6912768" cy="4525963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GB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 </a:t>
            </a:r>
            <a:r>
              <a:rPr lang="en-GB" sz="24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skladu</a:t>
            </a:r>
            <a:r>
              <a:rPr lang="en-GB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 5. </a:t>
            </a:r>
            <a:r>
              <a:rPr lang="en-GB" sz="24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členom</a:t>
            </a:r>
            <a:r>
              <a:rPr lang="en-GB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4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Uredbe</a:t>
            </a:r>
            <a:r>
              <a:rPr lang="en-GB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4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Komisije</a:t>
            </a:r>
            <a:r>
              <a:rPr lang="en-GB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  <a:r>
              <a:rPr lang="en-GB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EU)</a:t>
            </a:r>
            <a:r>
              <a:rPr lang="sl-SI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2016/631 </a:t>
            </a:r>
            <a:r>
              <a:rPr lang="en-GB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 </a:t>
            </a:r>
            <a:r>
              <a:rPr lang="en-GB" sz="24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dne</a:t>
            </a:r>
            <a:r>
              <a:rPr lang="en-GB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14. </a:t>
            </a:r>
            <a:r>
              <a:rPr lang="en-GB" sz="24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aprila</a:t>
            </a:r>
            <a:r>
              <a:rPr lang="en-GB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2016 o </a:t>
            </a:r>
            <a:r>
              <a:rPr lang="en-GB" sz="24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vzpostavitvi</a:t>
            </a:r>
            <a:r>
              <a:rPr lang="en-GB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4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kodeksa</a:t>
            </a:r>
            <a:r>
              <a:rPr lang="en-GB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4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omrežja</a:t>
            </a:r>
            <a:r>
              <a:rPr lang="en-GB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4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za</a:t>
            </a:r>
            <a:r>
              <a:rPr lang="en-GB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4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zahteve</a:t>
            </a:r>
            <a:r>
              <a:rPr lang="en-GB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4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za</a:t>
            </a:r>
            <a:r>
              <a:rPr lang="en-GB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4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priključitev</a:t>
            </a:r>
            <a:r>
              <a:rPr lang="en-GB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4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proizvajalcev</a:t>
            </a:r>
            <a:r>
              <a:rPr lang="en-GB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4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električne</a:t>
            </a:r>
            <a:r>
              <a:rPr lang="en-GB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4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energije</a:t>
            </a:r>
            <a:r>
              <a:rPr lang="en-GB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4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</a:t>
            </a:r>
            <a:r>
              <a:rPr lang="en-GB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4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omrežje</a:t>
            </a:r>
            <a:r>
              <a:rPr lang="en-GB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je </a:t>
            </a:r>
            <a:r>
              <a:rPr lang="en-GB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ELES </a:t>
            </a:r>
            <a:r>
              <a:rPr lang="en-GB" sz="24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pripravil</a:t>
            </a:r>
            <a:r>
              <a:rPr lang="en-GB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4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predlog</a:t>
            </a:r>
            <a:r>
              <a:rPr lang="en-GB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4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nacionalnih</a:t>
            </a:r>
            <a:r>
              <a:rPr lang="en-GB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4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pragov</a:t>
            </a:r>
            <a:r>
              <a:rPr lang="en-GB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sl-SI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med tipi </a:t>
            </a:r>
            <a:r>
              <a:rPr lang="en-GB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elektroenergijskih </a:t>
            </a:r>
            <a:r>
              <a:rPr lang="en-GB" sz="24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modulov</a:t>
            </a:r>
            <a:r>
              <a:rPr lang="en-GB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B, C in </a:t>
            </a:r>
            <a:r>
              <a:rPr lang="en-GB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</a:t>
            </a:r>
            <a:endParaRPr lang="sl-SI" sz="2400" b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sl-SI" sz="2400" b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sl-SI" sz="2400" b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sl-SI" sz="2400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sl-SI" sz="2400" b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sl-SI" sz="2400" b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sl-SI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Utemeljitev predloga ELES-a v sklopu javnega posvetovanja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smtClean="0"/>
              <a:t>1. Uvod in namen javnega posveta</a:t>
            </a:r>
            <a:endParaRPr lang="en-GB" dirty="0"/>
          </a:p>
        </p:txBody>
      </p:sp>
      <p:pic>
        <p:nvPicPr>
          <p:cNvPr id="4" name="Slika 3"/>
          <p:cNvPicPr/>
          <p:nvPr/>
        </p:nvPicPr>
        <p:blipFill>
          <a:blip r:embed="rId2"/>
          <a:stretch>
            <a:fillRect/>
          </a:stretch>
        </p:blipFill>
        <p:spPr>
          <a:xfrm>
            <a:off x="1322828" y="3068960"/>
            <a:ext cx="6633548" cy="193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91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odnaslov 2"/>
          <p:cNvSpPr>
            <a:spLocks noGrp="1"/>
          </p:cNvSpPr>
          <p:nvPr>
            <p:ph type="subTitle" idx="1"/>
          </p:nvPr>
        </p:nvSpPr>
        <p:spPr>
          <a:xfrm>
            <a:off x="251520" y="116632"/>
            <a:ext cx="7272808" cy="360040"/>
          </a:xfrm>
        </p:spPr>
        <p:txBody>
          <a:bodyPr/>
          <a:lstStyle/>
          <a:p>
            <a:r>
              <a:rPr lang="sl-SI" dirty="0" smtClean="0"/>
              <a:t>2. Prvotni ELES-ov predlog pragov </a:t>
            </a:r>
            <a:r>
              <a:rPr lang="sl-SI" dirty="0"/>
              <a:t>med posameznimi tipi PGM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0" name="Tabela 2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49885606"/>
                  </p:ext>
                </p:extLst>
              </p:nvPr>
            </p:nvGraphicFramePr>
            <p:xfrm>
              <a:off x="251520" y="1412776"/>
              <a:ext cx="8644003" cy="4454232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117646">
                      <a:extLst>
                        <a:ext uri="{9D8B030D-6E8A-4147-A177-3AD203B41FA5}">
                          <a16:colId xmlns:a16="http://schemas.microsoft.com/office/drawing/2014/main" xmlns="" val="20000"/>
                        </a:ext>
                      </a:extLst>
                    </a:gridCol>
                    <a:gridCol w="2053749">
                      <a:extLst>
                        <a:ext uri="{9D8B030D-6E8A-4147-A177-3AD203B41FA5}">
                          <a16:colId xmlns:a16="http://schemas.microsoft.com/office/drawing/2014/main" xmlns="" val="20001"/>
                        </a:ext>
                      </a:extLst>
                    </a:gridCol>
                    <a:gridCol w="2808312">
                      <a:extLst>
                        <a:ext uri="{9D8B030D-6E8A-4147-A177-3AD203B41FA5}">
                          <a16:colId xmlns:a16="http://schemas.microsoft.com/office/drawing/2014/main" xmlns="" val="20002"/>
                        </a:ext>
                      </a:extLst>
                    </a:gridCol>
                    <a:gridCol w="2664296">
                      <a:extLst>
                        <a:ext uri="{9D8B030D-6E8A-4147-A177-3AD203B41FA5}">
                          <a16:colId xmlns:a16="http://schemas.microsoft.com/office/drawing/2014/main" xmlns="" val="20003"/>
                        </a:ext>
                      </a:extLst>
                    </a:gridCol>
                  </a:tblGrid>
                  <a:tr h="116205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l-SI" sz="1800" b="0" dirty="0" smtClean="0">
                              <a:effectLst/>
                              <a:latin typeface="Arial Narrow" panose="020B0606020202030204" pitchFamily="34" charset="0"/>
                            </a:rPr>
                            <a:t>PGM priključene</a:t>
                          </a:r>
                          <a:r>
                            <a:rPr lang="sl-SI" sz="1800" b="0" baseline="0" dirty="0" smtClean="0">
                              <a:effectLst/>
                              <a:latin typeface="Arial Narrow" panose="020B0606020202030204" pitchFamily="34" charset="0"/>
                            </a:rPr>
                            <a:t> na SN in NN </a:t>
                          </a:r>
                          <a:r>
                            <a:rPr lang="sl-SI" sz="1800" b="0" dirty="0" smtClean="0">
                              <a:effectLst/>
                              <a:latin typeface="Arial Narrow" panose="020B0606020202030204" pitchFamily="34" charset="0"/>
                            </a:rPr>
                            <a:t>omrežje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Omejitev praga največje zmogljivosti, od katerega naprej se </a:t>
                          </a:r>
                          <a:r>
                            <a:rPr lang="sl-SI" sz="1800" b="0" dirty="0" err="1">
                              <a:effectLst/>
                              <a:latin typeface="Arial Narrow" panose="020B0606020202030204" pitchFamily="34" charset="0"/>
                            </a:rPr>
                            <a:t>elektroenergijski</a:t>
                          </a: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 modul šteje za tip B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Omejitev praga največje zmogljivosti, od katerega naprej se </a:t>
                          </a:r>
                          <a:r>
                            <a:rPr lang="sl-SI" sz="1800" b="0" dirty="0" err="1">
                              <a:effectLst/>
                              <a:latin typeface="Arial Narrow" panose="020B0606020202030204" pitchFamily="34" charset="0"/>
                            </a:rPr>
                            <a:t>elektroenergijski</a:t>
                          </a: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 modul šteje za tip C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Omejitev praga največje zmogljivosti, od katerega naprej se </a:t>
                          </a:r>
                          <a:r>
                            <a:rPr lang="sl-SI" sz="1800" b="0" dirty="0" err="1">
                              <a:effectLst/>
                              <a:latin typeface="Arial Narrow" panose="020B0606020202030204" pitchFamily="34" charset="0"/>
                            </a:rPr>
                            <a:t>elektroenergijski</a:t>
                          </a: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 modul šteje za tip D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143671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1200"/>
                            </a:spcAft>
                          </a:pP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Napetostni nivo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12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l-SI" sz="2000" b="0">
                                    <a:effectLst/>
                                    <a:latin typeface="Cambria Math"/>
                                  </a:rPr>
                                  <m:t>&lt;</m:t>
                                </m:r>
                                <m:r>
                                  <a:rPr lang="sl-SI" sz="2000" b="0" i="1">
                                    <a:effectLst/>
                                    <a:latin typeface="Cambria Math"/>
                                  </a:rPr>
                                  <m:t>110</m:t>
                                </m:r>
                                <m:r>
                                  <a:rPr lang="sl-SI" sz="2000" b="0">
                                    <a:effectLst/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sl-SI" sz="2000" b="0" i="1">
                                    <a:effectLst/>
                                    <a:latin typeface="Cambria Math"/>
                                  </a:rPr>
                                  <m:t>kV</m:t>
                                </m:r>
                              </m:oMath>
                            </m:oMathPara>
                          </a14:m>
                          <a:endParaRPr lang="sl-SI" sz="20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12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l-SI" sz="2000" b="0">
                                    <a:effectLst/>
                                    <a:latin typeface="Cambria Math"/>
                                  </a:rPr>
                                  <m:t>&lt;</m:t>
                                </m:r>
                                <m:r>
                                  <a:rPr lang="sl-SI" sz="2000" b="0" i="1">
                                    <a:effectLst/>
                                    <a:latin typeface="Cambria Math"/>
                                  </a:rPr>
                                  <m:t>110</m:t>
                                </m:r>
                                <m:r>
                                  <a:rPr lang="sl-SI" sz="2000" b="0">
                                    <a:effectLst/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sl-SI" sz="2000" b="0" i="1">
                                    <a:effectLst/>
                                    <a:latin typeface="Cambria Math"/>
                                  </a:rPr>
                                  <m:t>kV</m:t>
                                </m:r>
                              </m:oMath>
                            </m:oMathPara>
                          </a14:m>
                          <a:endParaRPr lang="sl-SI" sz="20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120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l-SI" sz="2000" b="0" smtClean="0">
                                    <a:effectLst/>
                                    <a:latin typeface="Cambria Math"/>
                                  </a:rPr>
                                  <m:t>&lt;</m:t>
                                </m:r>
                                <m:r>
                                  <a:rPr lang="sl-SI" sz="2000" b="0" i="1" smtClean="0">
                                    <a:effectLst/>
                                    <a:latin typeface="Cambria Math"/>
                                  </a:rPr>
                                  <m:t>110</m:t>
                                </m:r>
                                <m:r>
                                  <a:rPr lang="sl-SI" sz="2000" b="0" smtClean="0">
                                    <a:effectLst/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sl-SI" sz="2000" b="0" i="1" smtClean="0">
                                    <a:effectLst/>
                                    <a:latin typeface="Cambria Math"/>
                                  </a:rPr>
                                  <m:t>kV</m:t>
                                </m:r>
                              </m:oMath>
                            </m:oMathPara>
                          </a14:m>
                          <a:endParaRPr lang="sl-SI" sz="2000" b="0" dirty="0" smtClean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  <a:tr h="20002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1800" b="0" dirty="0">
                              <a:solidFill>
                                <a:schemeClr val="tx1"/>
                              </a:solidFill>
                              <a:effectLst/>
                              <a:latin typeface="Arial Narrow" panose="020B0606020202030204" pitchFamily="34" charset="0"/>
                            </a:rPr>
                            <a:t>Predlog za Slovenijo</a:t>
                          </a:r>
                          <a:endParaRPr lang="sl-SI" sz="1800" b="0" dirty="0">
                            <a:solidFill>
                              <a:schemeClr val="tx1"/>
                            </a:solidFill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1800" b="0" dirty="0" smtClean="0">
                              <a:solidFill>
                                <a:srgbClr val="FF0000"/>
                              </a:solidFill>
                              <a:effectLst/>
                              <a:latin typeface="Arial Narrow" panose="020B0606020202030204" pitchFamily="34" charset="0"/>
                            </a:rPr>
                            <a:t>100 kW</a:t>
                          </a: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1800" b="0" dirty="0" smtClean="0">
                              <a:solidFill>
                                <a:schemeClr val="tx1"/>
                              </a:solidFill>
                              <a:effectLst/>
                              <a:latin typeface="Arial Narrow" panose="020B0606020202030204" pitchFamily="34" charset="0"/>
                            </a:rPr>
                            <a:t>(omogoča večjo robustnost sistema)</a:t>
                          </a:r>
                          <a:endParaRPr lang="sl-SI" sz="1800" b="0" dirty="0">
                            <a:solidFill>
                              <a:schemeClr val="tx1"/>
                            </a:solidFill>
                            <a:effectLst/>
                            <a:latin typeface="Arial Narrow" panose="020B060602020203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1800" b="0" dirty="0">
                              <a:solidFill>
                                <a:srgbClr val="FF0000"/>
                              </a:solidFill>
                              <a:effectLst/>
                              <a:latin typeface="Arial Narrow" panose="020B0606020202030204" pitchFamily="34" charset="0"/>
                            </a:rPr>
                            <a:t>1 </a:t>
                          </a:r>
                          <a:r>
                            <a:rPr lang="sl-SI" sz="1800" b="0" dirty="0" smtClean="0">
                              <a:solidFill>
                                <a:srgbClr val="FF0000"/>
                              </a:solidFill>
                              <a:effectLst/>
                              <a:latin typeface="Arial Narrow" panose="020B0606020202030204" pitchFamily="34" charset="0"/>
                            </a:rPr>
                            <a:t>MW</a:t>
                          </a: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1800" b="0" dirty="0" smtClean="0">
                              <a:solidFill>
                                <a:schemeClr val="tx1"/>
                              </a:solidFill>
                              <a:effectLst/>
                              <a:latin typeface="Arial Narrow" panose="020B0606020202030204" pitchFamily="34" charset="0"/>
                            </a:rPr>
                            <a:t>(slediti</a:t>
                          </a:r>
                          <a:r>
                            <a:rPr lang="sl-SI" sz="1800" b="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Arial Narrow" panose="020B0606020202030204" pitchFamily="34" charset="0"/>
                            </a:rPr>
                            <a:t> Evropskemu ciljnemu modelu trga </a:t>
                          </a:r>
                          <a:r>
                            <a:rPr lang="sl-SI" sz="1800" b="0" dirty="0" smtClean="0">
                              <a:solidFill>
                                <a:schemeClr val="tx1"/>
                              </a:solidFill>
                              <a:effectLst/>
                              <a:latin typeface="Arial Narrow" panose="020B0606020202030204" pitchFamily="34" charset="0"/>
                            </a:rPr>
                            <a:t>nudenje sistemskih storitev, npr. terciarna regulacija frekvence)</a:t>
                          </a:r>
                          <a:endParaRPr lang="sl-SI" sz="1800" b="0" dirty="0">
                            <a:solidFill>
                              <a:schemeClr val="tx1"/>
                            </a:solidFill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1800" b="0" dirty="0">
                              <a:solidFill>
                                <a:srgbClr val="FF0000"/>
                              </a:solidFill>
                              <a:effectLst/>
                              <a:latin typeface="Arial Narrow" panose="020B0606020202030204" pitchFamily="34" charset="0"/>
                            </a:rPr>
                            <a:t>10 </a:t>
                          </a:r>
                          <a:r>
                            <a:rPr lang="sl-SI" sz="1800" b="0" dirty="0" smtClean="0">
                              <a:solidFill>
                                <a:srgbClr val="FF0000"/>
                              </a:solidFill>
                              <a:effectLst/>
                              <a:latin typeface="Arial Narrow" panose="020B0606020202030204" pitchFamily="34" charset="0"/>
                            </a:rPr>
                            <a:t>MW</a:t>
                          </a: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1800" b="0" dirty="0" smtClean="0">
                              <a:solidFill>
                                <a:schemeClr val="tx1"/>
                              </a:solidFill>
                              <a:effectLst/>
                              <a:latin typeface="Arial Narrow" panose="020B0606020202030204" pitchFamily="34" charset="0"/>
                            </a:rPr>
                            <a:t>(trenutna meja v SONDO)</a:t>
                          </a:r>
                          <a:endParaRPr lang="sl-SI" sz="1800" b="0" dirty="0">
                            <a:solidFill>
                              <a:schemeClr val="tx1"/>
                            </a:solidFill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0" name="Tabela 2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49885606"/>
                  </p:ext>
                </p:extLst>
              </p:nvPr>
            </p:nvGraphicFramePr>
            <p:xfrm>
              <a:off x="251520" y="1412776"/>
              <a:ext cx="8644003" cy="4402353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117646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0"/>
                        </a:ext>
                      </a:extLst>
                    </a:gridCol>
                    <a:gridCol w="2053749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1"/>
                        </a:ext>
                      </a:extLst>
                    </a:gridCol>
                    <a:gridCol w="2808312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2"/>
                        </a:ext>
                      </a:extLst>
                    </a:gridCol>
                    <a:gridCol w="2664296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3"/>
                        </a:ext>
                      </a:extLst>
                    </a:gridCol>
                  </a:tblGrid>
                  <a:tr h="1594041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l-SI" sz="1800" b="0" dirty="0" smtClean="0">
                              <a:effectLst/>
                              <a:latin typeface="Arial Narrow" panose="020B0606020202030204" pitchFamily="34" charset="0"/>
                            </a:rPr>
                            <a:t>PGM priključene</a:t>
                          </a:r>
                          <a:r>
                            <a:rPr lang="sl-SI" sz="1800" b="0" baseline="0" dirty="0" smtClean="0">
                              <a:effectLst/>
                              <a:latin typeface="Arial Narrow" panose="020B0606020202030204" pitchFamily="34" charset="0"/>
                            </a:rPr>
                            <a:t> na SN in NN </a:t>
                          </a:r>
                          <a:r>
                            <a:rPr lang="sl-SI" sz="1800" b="0" dirty="0" smtClean="0">
                              <a:effectLst/>
                              <a:latin typeface="Arial Narrow" panose="020B0606020202030204" pitchFamily="34" charset="0"/>
                            </a:rPr>
                            <a:t>omrežje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Omejitev praga največje zmogljivosti, od katerega naprej se </a:t>
                          </a:r>
                          <a:r>
                            <a:rPr lang="sl-SI" sz="1800" b="0" dirty="0" err="1">
                              <a:effectLst/>
                              <a:latin typeface="Arial Narrow" panose="020B0606020202030204" pitchFamily="34" charset="0"/>
                            </a:rPr>
                            <a:t>elektroenergijski</a:t>
                          </a: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 modul šteje za tip B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Omejitev praga največje zmogljivosti, od katerega naprej se </a:t>
                          </a:r>
                          <a:r>
                            <a:rPr lang="sl-SI" sz="1800" b="0" dirty="0" err="1">
                              <a:effectLst/>
                              <a:latin typeface="Arial Narrow" panose="020B0606020202030204" pitchFamily="34" charset="0"/>
                            </a:rPr>
                            <a:t>elektroenergijski</a:t>
                          </a: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 modul šteje za tip C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Omejitev praga največje zmogljivosti, od katerega naprej se </a:t>
                          </a:r>
                          <a:r>
                            <a:rPr lang="sl-SI" sz="1800" b="0" dirty="0" err="1">
                              <a:effectLst/>
                              <a:latin typeface="Arial Narrow" panose="020B0606020202030204" pitchFamily="34" charset="0"/>
                            </a:rPr>
                            <a:t>elektroenergijski</a:t>
                          </a: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 modul šteje za tip D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0"/>
                      </a:ext>
                    </a:extLst>
                  </a:tr>
                  <a:tr h="143671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1200"/>
                            </a:spcAft>
                          </a:pPr>
                          <a:r>
                            <a:rPr lang="sl-SI" sz="1800" b="0" dirty="0">
                              <a:effectLst/>
                              <a:latin typeface="Arial Narrow" panose="020B0606020202030204" pitchFamily="34" charset="0"/>
                            </a:rPr>
                            <a:t>Napetostni nivo</a:t>
                          </a:r>
                          <a:endParaRPr lang="sl-SI" sz="1800" b="0" dirty="0"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54438" t="-111441" r="-266272" b="-1055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13232" t="-111441" r="-95228" b="-1055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24943" t="-111441" r="-458" b="-10550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1"/>
                      </a:ext>
                    </a:extLst>
                  </a:tr>
                  <a:tr h="13716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1800" b="0" dirty="0">
                              <a:solidFill>
                                <a:schemeClr val="tx1"/>
                              </a:solidFill>
                              <a:effectLst/>
                              <a:latin typeface="Arial Narrow" panose="020B0606020202030204" pitchFamily="34" charset="0"/>
                            </a:rPr>
                            <a:t>Predlog za Slovenijo</a:t>
                          </a:r>
                          <a:endParaRPr lang="sl-SI" sz="1800" b="0" dirty="0">
                            <a:solidFill>
                              <a:schemeClr val="tx1"/>
                            </a:solidFill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1800" b="0" dirty="0" smtClean="0">
                              <a:solidFill>
                                <a:srgbClr val="FF0000"/>
                              </a:solidFill>
                              <a:effectLst/>
                              <a:latin typeface="Arial Narrow" panose="020B0606020202030204" pitchFamily="34" charset="0"/>
                            </a:rPr>
                            <a:t>100 </a:t>
                          </a:r>
                          <a:r>
                            <a:rPr lang="sl-SI" sz="1800" b="0" dirty="0" smtClean="0">
                              <a:solidFill>
                                <a:srgbClr val="FF0000"/>
                              </a:solidFill>
                              <a:effectLst/>
                              <a:latin typeface="Arial Narrow" panose="020B0606020202030204" pitchFamily="34" charset="0"/>
                            </a:rPr>
                            <a:t>kW</a:t>
                          </a: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1800" b="0" dirty="0" smtClean="0">
                              <a:solidFill>
                                <a:schemeClr val="tx1"/>
                              </a:solidFill>
                              <a:effectLst/>
                              <a:latin typeface="Arial Narrow" panose="020B0606020202030204" pitchFamily="34" charset="0"/>
                            </a:rPr>
                            <a:t>(omogoča večjo robustnost sistema)</a:t>
                          </a:r>
                          <a:endParaRPr lang="sl-SI" sz="1800" b="0" dirty="0">
                            <a:solidFill>
                              <a:schemeClr val="tx1"/>
                            </a:solidFill>
                            <a:effectLst/>
                            <a:latin typeface="Arial Narrow" panose="020B060602020203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1800" b="0" dirty="0">
                              <a:solidFill>
                                <a:srgbClr val="FF0000"/>
                              </a:solidFill>
                              <a:effectLst/>
                              <a:latin typeface="Arial Narrow" panose="020B0606020202030204" pitchFamily="34" charset="0"/>
                            </a:rPr>
                            <a:t>1 </a:t>
                          </a:r>
                          <a:r>
                            <a:rPr lang="sl-SI" sz="1800" b="0" dirty="0" smtClean="0">
                              <a:solidFill>
                                <a:srgbClr val="FF0000"/>
                              </a:solidFill>
                              <a:effectLst/>
                              <a:latin typeface="Arial Narrow" panose="020B0606020202030204" pitchFamily="34" charset="0"/>
                            </a:rPr>
                            <a:t>MW</a:t>
                          </a: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1800" b="0" dirty="0" smtClean="0">
                              <a:solidFill>
                                <a:schemeClr val="tx1"/>
                              </a:solidFill>
                              <a:effectLst/>
                              <a:latin typeface="Arial Narrow" panose="020B0606020202030204" pitchFamily="34" charset="0"/>
                            </a:rPr>
                            <a:t>(slediti</a:t>
                          </a:r>
                          <a:r>
                            <a:rPr lang="sl-SI" sz="1800" b="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Arial Narrow" panose="020B0606020202030204" pitchFamily="34" charset="0"/>
                            </a:rPr>
                            <a:t> Evropskemu ciljnemu modelu trga </a:t>
                          </a:r>
                          <a:r>
                            <a:rPr lang="sl-SI" sz="1800" b="0" dirty="0" smtClean="0">
                              <a:solidFill>
                                <a:schemeClr val="tx1"/>
                              </a:solidFill>
                              <a:effectLst/>
                              <a:latin typeface="Arial Narrow" panose="020B0606020202030204" pitchFamily="34" charset="0"/>
                            </a:rPr>
                            <a:t>nudenje sistemskih storitev, npr. terciarna regulacija frekvence)</a:t>
                          </a:r>
                          <a:endParaRPr lang="sl-SI" sz="1800" b="0" dirty="0">
                            <a:solidFill>
                              <a:schemeClr val="tx1"/>
                            </a:solidFill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1800" b="0" dirty="0">
                              <a:solidFill>
                                <a:srgbClr val="FF0000"/>
                              </a:solidFill>
                              <a:effectLst/>
                              <a:latin typeface="Arial Narrow" panose="020B0606020202030204" pitchFamily="34" charset="0"/>
                            </a:rPr>
                            <a:t>10 </a:t>
                          </a:r>
                          <a:r>
                            <a:rPr lang="sl-SI" sz="1800" b="0" dirty="0" smtClean="0">
                              <a:solidFill>
                                <a:srgbClr val="FF0000"/>
                              </a:solidFill>
                              <a:effectLst/>
                              <a:latin typeface="Arial Narrow" panose="020B0606020202030204" pitchFamily="34" charset="0"/>
                            </a:rPr>
                            <a:t>MW</a:t>
                          </a: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1800" b="0" dirty="0" smtClean="0">
                              <a:solidFill>
                                <a:schemeClr val="tx1"/>
                              </a:solidFill>
                              <a:effectLst/>
                              <a:latin typeface="Arial Narrow" panose="020B0606020202030204" pitchFamily="34" charset="0"/>
                            </a:rPr>
                            <a:t>(trenutna meja v SONDO)</a:t>
                          </a:r>
                          <a:endParaRPr lang="sl-SI" sz="1800" b="0" dirty="0">
                            <a:solidFill>
                              <a:schemeClr val="tx1"/>
                            </a:solidFill>
                            <a:effectLst/>
                            <a:latin typeface="Arial Narrow" panose="020B0606020202030204" pitchFamily="34" charset="0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76599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251520" y="116632"/>
            <a:ext cx="6840760" cy="360040"/>
          </a:xfrm>
        </p:spPr>
        <p:txBody>
          <a:bodyPr/>
          <a:lstStyle/>
          <a:p>
            <a:r>
              <a:rPr lang="sl-SI" smtClean="0"/>
              <a:t>2. </a:t>
            </a:r>
            <a:r>
              <a:rPr lang="sl-SI" dirty="0"/>
              <a:t>Posredovane pripombe na prvotni predlog pragov med tipi A, B, C, D</a:t>
            </a:r>
            <a:endParaRPr lang="en-GB" dirty="0"/>
          </a:p>
        </p:txBody>
      </p:sp>
      <p:sp>
        <p:nvSpPr>
          <p:cNvPr id="4" name="Označba mesta vsebine 1"/>
          <p:cNvSpPr>
            <a:spLocks noGrp="1"/>
          </p:cNvSpPr>
          <p:nvPr>
            <p:ph idx="13"/>
          </p:nvPr>
        </p:nvSpPr>
        <p:spPr>
          <a:xfrm>
            <a:off x="467544" y="1124744"/>
            <a:ext cx="3240360" cy="5184576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§"/>
            </a:pPr>
            <a:r>
              <a:rPr lang="sl-SI" sz="2000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</a:t>
            </a:r>
            <a:r>
              <a:rPr lang="sl-SI" sz="2000" u="sng">
                <a:solidFill>
                  <a:schemeClr val="tx1">
                    <a:lumMod val="65000"/>
                    <a:lumOff val="35000"/>
                  </a:schemeClr>
                </a:solidFill>
              </a:rPr>
              <a:t> strani </a:t>
            </a:r>
            <a:r>
              <a:rPr lang="sl-SI" sz="2000" u="sng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skupine </a:t>
            </a:r>
            <a:r>
              <a:rPr lang="sl-SI" sz="2000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HSE</a:t>
            </a:r>
          </a:p>
          <a:p>
            <a:pPr lvl="0">
              <a:buFont typeface="Wingdings" panose="05000000000000000000" pitchFamily="2" charset="2"/>
              <a:buChar char="§"/>
            </a:pPr>
            <a:endParaRPr lang="sl-SI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0">
              <a:buFont typeface="Wingdings" panose="05000000000000000000" pitchFamily="2" charset="2"/>
              <a:buChar char="§"/>
            </a:pPr>
            <a:endParaRPr lang="sl-SI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0">
              <a:buFont typeface="Wingdings" panose="05000000000000000000" pitchFamily="2" charset="2"/>
              <a:buChar char="§"/>
            </a:pPr>
            <a:endParaRPr lang="sl-SI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0">
              <a:buFont typeface="Wingdings" panose="05000000000000000000" pitchFamily="2" charset="2"/>
              <a:buChar char="§"/>
            </a:pPr>
            <a:endParaRPr lang="sl-SI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0">
              <a:buFont typeface="Wingdings" panose="05000000000000000000" pitchFamily="2" charset="2"/>
              <a:buChar char="§"/>
            </a:pPr>
            <a:endParaRPr lang="sl-SI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0">
              <a:buFont typeface="Wingdings" panose="05000000000000000000" pitchFamily="2" charset="2"/>
              <a:buChar char="§"/>
            </a:pPr>
            <a:endParaRPr lang="sl-SI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0">
              <a:buFont typeface="Wingdings" panose="05000000000000000000" pitchFamily="2" charset="2"/>
              <a:buChar char="§"/>
            </a:pPr>
            <a:r>
              <a:rPr lang="sl-SI" sz="2000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 strani SODO</a:t>
            </a:r>
          </a:p>
          <a:p>
            <a:pPr marL="0" indent="0"/>
            <a:endParaRPr lang="sl-SI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15" y="3472241"/>
            <a:ext cx="4831051" cy="2902755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6681" y="1630872"/>
            <a:ext cx="5950186" cy="1651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94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smtClean="0"/>
              <a:t>3. </a:t>
            </a:r>
            <a:r>
              <a:rPr lang="sl-SI" dirty="0"/>
              <a:t>Priprava novega predloga za javno obravnavo in utemeljitev</a:t>
            </a:r>
          </a:p>
        </p:txBody>
      </p:sp>
      <p:sp>
        <p:nvSpPr>
          <p:cNvPr id="4" name="Označba mesta vsebine 1"/>
          <p:cNvSpPr>
            <a:spLocks noGrp="1"/>
          </p:cNvSpPr>
          <p:nvPr>
            <p:ph idx="13"/>
          </p:nvPr>
        </p:nvSpPr>
        <p:spPr>
          <a:xfrm>
            <a:off x="1043608" y="1340768"/>
            <a:ext cx="6480720" cy="4525963"/>
          </a:xfrm>
        </p:spPr>
        <p:txBody>
          <a:bodyPr/>
          <a:lstStyle/>
          <a:p>
            <a:pPr marL="0" indent="0"/>
            <a:r>
              <a:rPr lang="sl-SI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OZADJE pri pripravi novega predloga: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sl-SI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Pregled posredovanih pripomb skupine HSE in SODO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sl-SI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Uskladitev s </a:t>
            </a:r>
            <a:r>
              <a:rPr lang="sl-SI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SODO in skupni predlog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sl-SI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Uskladitev predloga pragov za Slovenijo s sosednjimi SOPO</a:t>
            </a:r>
            <a:endParaRPr lang="sl-SI" sz="2400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sl-SI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Priprava novega predloga za javno obravnavo</a:t>
            </a:r>
            <a:endParaRPr lang="en-GB" sz="2400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35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odnaslov 2"/>
          <p:cNvSpPr>
            <a:spLocks noGrp="1"/>
          </p:cNvSpPr>
          <p:nvPr>
            <p:ph type="subTitle" idx="1"/>
          </p:nvPr>
        </p:nvSpPr>
        <p:spPr>
          <a:xfrm>
            <a:off x="251520" y="116632"/>
            <a:ext cx="7272808" cy="360040"/>
          </a:xfrm>
        </p:spPr>
        <p:txBody>
          <a:bodyPr/>
          <a:lstStyle/>
          <a:p>
            <a:r>
              <a:rPr lang="sl-SI" smtClean="0"/>
              <a:t>3. </a:t>
            </a:r>
            <a:r>
              <a:rPr lang="sl-SI" dirty="0"/>
              <a:t>Utemeljitev predloga ELES-a v sklopu javnega posvetovanja</a:t>
            </a:r>
          </a:p>
        </p:txBody>
      </p:sp>
      <p:sp>
        <p:nvSpPr>
          <p:cNvPr id="12" name="Pravokotnik 11"/>
          <p:cNvSpPr/>
          <p:nvPr/>
        </p:nvSpPr>
        <p:spPr>
          <a:xfrm>
            <a:off x="205683" y="1052736"/>
            <a:ext cx="875880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lvl="1" algn="ctr"/>
            <a:r>
              <a:rPr lang="sl-SI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Merila za določite meja med posameznimi tipi PGM</a:t>
            </a:r>
            <a:endParaRPr lang="sl-SI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8900" lvl="1" algn="just"/>
            <a:endParaRPr lang="sl-SI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6100" lvl="1" indent="-457200" algn="just">
              <a:buAutoNum type="arabicPeriod"/>
            </a:pPr>
            <a:r>
              <a:rPr lang="sl-SI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Obstoječe zahteve in zmogljivosti PGM (SONPO/ SONDO)</a:t>
            </a:r>
          </a:p>
          <a:p>
            <a:pPr marL="546100" lvl="1" indent="-457200" algn="just">
              <a:buAutoNum type="arabicPeriod"/>
            </a:pPr>
            <a:r>
              <a:rPr lang="sl-SI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Karakteristike nacionalnega portfelja proizvodnih enot in njenega </a:t>
            </a:r>
            <a:r>
              <a:rPr lang="sl-SI" sz="2400" dirty="0">
                <a:latin typeface="Arial" panose="020B0604020202020204" pitchFamily="34" charset="0"/>
                <a:cs typeface="Arial" panose="020B0604020202020204" pitchFamily="34" charset="0"/>
              </a:rPr>
              <a:t>razvoja (</a:t>
            </a:r>
            <a:r>
              <a:rPr lang="sl-SI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predviden nivo integracije OVE)</a:t>
            </a:r>
          </a:p>
          <a:p>
            <a:pPr marL="546100" lvl="1" indent="-457200" algn="just">
              <a:buAutoNum type="arabicPeriod"/>
            </a:pPr>
            <a:r>
              <a:rPr lang="sl-SI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Karakteristike prenosnega in distribucijskega sistema in njegov razvoj</a:t>
            </a:r>
          </a:p>
          <a:p>
            <a:pPr marL="546100" lvl="1" indent="-457200" algn="just">
              <a:buAutoNum type="arabicPeriod"/>
            </a:pPr>
            <a:r>
              <a:rPr lang="sl-SI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Zagotovitev: </a:t>
            </a:r>
            <a:endParaRPr lang="sl-SI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89000" lvl="2" indent="-342900" algn="just">
              <a:buFont typeface="Wingdings" panose="05000000000000000000" pitchFamily="2" charset="2"/>
              <a:buChar char="Ø"/>
            </a:pPr>
            <a:r>
              <a:rPr lang="sl-SI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sigurnosti obratovanja EES</a:t>
            </a:r>
          </a:p>
          <a:p>
            <a:pPr marL="889000" lvl="2" indent="-342900" algn="just">
              <a:buFont typeface="Wingdings" panose="05000000000000000000" pitchFamily="2" charset="2"/>
              <a:buChar char="Ø"/>
            </a:pPr>
            <a:r>
              <a:rPr lang="sl-SI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vzpostavitve sistema po razpadu</a:t>
            </a:r>
          </a:p>
          <a:p>
            <a:pPr marL="889000" lvl="2" indent="-342900" algn="just">
              <a:buFont typeface="Wingdings" panose="05000000000000000000" pitchFamily="2" charset="2"/>
              <a:buChar char="Ø"/>
            </a:pPr>
            <a:r>
              <a:rPr lang="sl-SI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nudenja sistemskih storitev za PGM manjših moči (slediti Evropskemu ciljnemu modelu trga z električno energijo)</a:t>
            </a:r>
            <a:endParaRPr lang="sl-SI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6100" lvl="1" indent="-457200" algn="just">
              <a:buAutoNum type="arabicPeriod"/>
            </a:pPr>
            <a:r>
              <a:rPr lang="sl-SI" sz="2400" dirty="0">
                <a:latin typeface="Arial" panose="020B0604020202020204" pitchFamily="34" charset="0"/>
                <a:cs typeface="Arial" panose="020B0604020202020204" pitchFamily="34" charset="0"/>
              </a:rPr>
              <a:t>Upoštevanje predloga </a:t>
            </a:r>
            <a:r>
              <a:rPr lang="sl-SI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SODO in HSE*</a:t>
            </a:r>
            <a:endParaRPr lang="sl-SI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ravokotnik 4"/>
          <p:cNvSpPr/>
          <p:nvPr/>
        </p:nvSpPr>
        <p:spPr>
          <a:xfrm>
            <a:off x="467544" y="6279703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i="1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nb-NO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sz="2400" i="1" dirty="0">
                <a:latin typeface="Arial" panose="020B0604020202020204" pitchFamily="34" charset="0"/>
                <a:cs typeface="Arial" panose="020B0604020202020204" pitchFamily="34" charset="0"/>
              </a:rPr>
              <a:t>Razen </a:t>
            </a:r>
            <a:r>
              <a:rPr lang="sl-SI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meje med PGM tipa A in tip B</a:t>
            </a:r>
            <a:endParaRPr lang="sl-SI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18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odnaslov 2"/>
          <p:cNvSpPr>
            <a:spLocks noGrp="1"/>
          </p:cNvSpPr>
          <p:nvPr>
            <p:ph type="subTitle" idx="1"/>
          </p:nvPr>
        </p:nvSpPr>
        <p:spPr>
          <a:xfrm>
            <a:off x="251520" y="116632"/>
            <a:ext cx="7272808" cy="360040"/>
          </a:xfrm>
        </p:spPr>
        <p:txBody>
          <a:bodyPr/>
          <a:lstStyle/>
          <a:p>
            <a:r>
              <a:rPr lang="sl-SI" dirty="0" smtClean="0"/>
              <a:t>3. Predviden </a:t>
            </a:r>
            <a:r>
              <a:rPr lang="sl-SI" dirty="0"/>
              <a:t>razvoj nacionalnega portfelja proizvodnih enot v Sloveniji</a:t>
            </a:r>
          </a:p>
        </p:txBody>
      </p:sp>
      <p:sp>
        <p:nvSpPr>
          <p:cNvPr id="12" name="Pravokotnik 11"/>
          <p:cNvSpPr/>
          <p:nvPr/>
        </p:nvSpPr>
        <p:spPr>
          <a:xfrm>
            <a:off x="0" y="692696"/>
            <a:ext cx="91439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lvl="1" algn="just"/>
            <a:r>
              <a:rPr lang="sl-SI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Predviden </a:t>
            </a:r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načrt integracije OVE </a:t>
            </a:r>
            <a:r>
              <a:rPr lang="sl-SI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SLO </a:t>
            </a:r>
            <a:r>
              <a:rPr lang="sl-SI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EES za leta: 2020, 2030, 2040, 2050 na </a:t>
            </a:r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najbolj </a:t>
            </a:r>
            <a:r>
              <a:rPr lang="sl-SI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realnem primeru vizija 3 po </a:t>
            </a:r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scenariju (S14V-Evo)</a:t>
            </a:r>
          </a:p>
          <a:p>
            <a:pPr marL="88900" lvl="1" algn="just"/>
            <a:endParaRPr lang="sl-SI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/>
          </p:nvPr>
        </p:nvGraphicFramePr>
        <p:xfrm>
          <a:off x="623901" y="1419171"/>
          <a:ext cx="7920880" cy="37166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709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21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66926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619439">
                <a:tc gridSpan="8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000" b="1" u="none" strike="noStrike" dirty="0" smtClean="0">
                          <a:effectLst/>
                          <a:latin typeface="Arial Narrow" panose="020B0606020202030204" pitchFamily="34" charset="0"/>
                        </a:rPr>
                        <a:t>Vsa nazivna moč RV (OVE &amp; SPTE) v MW</a:t>
                      </a:r>
                      <a:endParaRPr lang="sl-SI" sz="20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sl-SI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sl-SI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sl-SI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sl-SI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sl-SI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sl-SI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sl-SI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9439"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leto</a:t>
                      </a:r>
                      <a:endParaRPr lang="sl-SI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1" u="none" strike="noStrike" dirty="0" err="1" smtClean="0">
                          <a:effectLst/>
                          <a:latin typeface="Arial Narrow" panose="020B0606020202030204" pitchFamily="34" charset="0"/>
                        </a:rPr>
                        <a:t>mHE</a:t>
                      </a:r>
                      <a:endParaRPr lang="sl-SI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1" u="none" strike="noStrike" dirty="0">
                          <a:effectLst/>
                          <a:latin typeface="Arial Narrow" panose="020B0606020202030204" pitchFamily="34" charset="0"/>
                        </a:rPr>
                        <a:t>BIO</a:t>
                      </a:r>
                      <a:endParaRPr lang="sl-SI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1" u="none" strike="noStrike" dirty="0">
                          <a:effectLst/>
                          <a:latin typeface="Arial Narrow" panose="020B0606020202030204" pitchFamily="34" charset="0"/>
                        </a:rPr>
                        <a:t>VE</a:t>
                      </a:r>
                      <a:endParaRPr lang="sl-SI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1" u="none" strike="noStrike" dirty="0">
                          <a:effectLst/>
                          <a:latin typeface="Arial Narrow" panose="020B0606020202030204" pitchFamily="34" charset="0"/>
                        </a:rPr>
                        <a:t>SE</a:t>
                      </a:r>
                      <a:endParaRPr lang="sl-SI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1" u="none" strike="noStrike" dirty="0">
                          <a:effectLst/>
                          <a:latin typeface="Arial Narrow" panose="020B0606020202030204" pitchFamily="34" charset="0"/>
                        </a:rPr>
                        <a:t>GE</a:t>
                      </a:r>
                      <a:endParaRPr lang="sl-SI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1" u="none" strike="noStrike" dirty="0">
                          <a:effectLst/>
                          <a:latin typeface="Arial Narrow" panose="020B0606020202030204" pitchFamily="34" charset="0"/>
                        </a:rPr>
                        <a:t>SPTE</a:t>
                      </a:r>
                      <a:endParaRPr lang="sl-SI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1" u="none" strike="noStrike" dirty="0" smtClean="0">
                          <a:effectLst/>
                          <a:latin typeface="Arial Narrow" panose="020B0606020202030204" pitchFamily="34" charset="0"/>
                        </a:rPr>
                        <a:t>Skupaj inštalirane</a:t>
                      </a:r>
                      <a:endParaRPr lang="sl-SI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9439"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1" u="none" strike="noStrike" dirty="0">
                          <a:effectLst/>
                          <a:latin typeface="Arial Narrow" panose="020B0606020202030204" pitchFamily="34" charset="0"/>
                        </a:rPr>
                        <a:t>2020</a:t>
                      </a:r>
                      <a:endParaRPr lang="sl-SI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 dirty="0">
                          <a:effectLst/>
                          <a:latin typeface="Arial Narrow" panose="020B0606020202030204" pitchFamily="34" charset="0"/>
                        </a:rPr>
                        <a:t>120</a:t>
                      </a:r>
                      <a:endParaRPr lang="sl-SI" sz="2000" b="0" i="0" u="none" strike="noStrike" dirty="0">
                        <a:solidFill>
                          <a:srgbClr val="375623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 dirty="0">
                          <a:effectLst/>
                          <a:latin typeface="Arial Narrow" panose="020B0606020202030204" pitchFamily="34" charset="0"/>
                        </a:rPr>
                        <a:t>65</a:t>
                      </a:r>
                      <a:endParaRPr lang="sl-SI" sz="2000" b="0" i="0" u="none" strike="noStrike" dirty="0">
                        <a:solidFill>
                          <a:srgbClr val="375623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 dirty="0">
                          <a:effectLst/>
                          <a:latin typeface="Arial Narrow" panose="020B0606020202030204" pitchFamily="34" charset="0"/>
                        </a:rPr>
                        <a:t>38</a:t>
                      </a:r>
                      <a:endParaRPr lang="sl-SI" sz="2000" b="0" i="0" u="none" strike="noStrike" dirty="0">
                        <a:solidFill>
                          <a:srgbClr val="375623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 dirty="0">
                          <a:effectLst/>
                          <a:latin typeface="Arial Narrow" panose="020B0606020202030204" pitchFamily="34" charset="0"/>
                        </a:rPr>
                        <a:t>275</a:t>
                      </a:r>
                      <a:endParaRPr lang="sl-SI" sz="2000" b="0" i="0" u="none" strike="noStrike" dirty="0">
                        <a:solidFill>
                          <a:srgbClr val="375623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 dirty="0"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  <a:endParaRPr lang="sl-SI" sz="2000" b="0" i="0" u="none" strike="noStrike" dirty="0">
                        <a:solidFill>
                          <a:srgbClr val="375623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 dirty="0">
                          <a:effectLst/>
                          <a:latin typeface="Arial Narrow" panose="020B0606020202030204" pitchFamily="34" charset="0"/>
                        </a:rPr>
                        <a:t>112</a:t>
                      </a:r>
                      <a:endParaRPr lang="sl-SI" sz="2000" b="0" i="0" u="none" strike="noStrike" dirty="0">
                        <a:solidFill>
                          <a:srgbClr val="375623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1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611</a:t>
                      </a:r>
                      <a:endParaRPr lang="sl-SI" sz="20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19439"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1" u="none" strike="noStrike" dirty="0">
                          <a:effectLst/>
                          <a:latin typeface="Arial Narrow" panose="020B0606020202030204" pitchFamily="34" charset="0"/>
                        </a:rPr>
                        <a:t>2030</a:t>
                      </a:r>
                      <a:endParaRPr lang="sl-SI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 dirty="0">
                          <a:effectLst/>
                          <a:latin typeface="Arial Narrow" panose="020B0606020202030204" pitchFamily="34" charset="0"/>
                        </a:rPr>
                        <a:t>128</a:t>
                      </a:r>
                      <a:endParaRPr lang="sl-SI" sz="2000" b="0" i="0" u="none" strike="noStrike" dirty="0">
                        <a:solidFill>
                          <a:srgbClr val="375623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>
                          <a:effectLst/>
                          <a:latin typeface="Arial Narrow" panose="020B0606020202030204" pitchFamily="34" charset="0"/>
                        </a:rPr>
                        <a:t>68</a:t>
                      </a:r>
                      <a:endParaRPr lang="sl-SI" sz="2000" b="0" i="0" u="none" strike="noStrike">
                        <a:solidFill>
                          <a:srgbClr val="375623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>
                          <a:effectLst/>
                          <a:latin typeface="Arial Narrow" panose="020B0606020202030204" pitchFamily="34" charset="0"/>
                        </a:rPr>
                        <a:t>73</a:t>
                      </a:r>
                      <a:endParaRPr lang="sl-SI" sz="2000" b="0" i="0" u="none" strike="noStrike">
                        <a:solidFill>
                          <a:srgbClr val="375623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 dirty="0">
                          <a:effectLst/>
                          <a:latin typeface="Arial Narrow" panose="020B0606020202030204" pitchFamily="34" charset="0"/>
                        </a:rPr>
                        <a:t>308</a:t>
                      </a:r>
                      <a:endParaRPr lang="sl-SI" sz="2000" b="0" i="0" u="none" strike="noStrike" dirty="0">
                        <a:solidFill>
                          <a:srgbClr val="375623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 dirty="0"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  <a:endParaRPr lang="sl-SI" sz="2000" b="0" i="0" u="none" strike="noStrike" dirty="0">
                        <a:solidFill>
                          <a:srgbClr val="375623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 dirty="0">
                          <a:effectLst/>
                          <a:latin typeface="Arial Narrow" panose="020B0606020202030204" pitchFamily="34" charset="0"/>
                        </a:rPr>
                        <a:t>131</a:t>
                      </a:r>
                      <a:endParaRPr lang="sl-SI" sz="2000" b="0" i="0" u="none" strike="noStrike" dirty="0">
                        <a:solidFill>
                          <a:srgbClr val="375623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1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709</a:t>
                      </a:r>
                      <a:endParaRPr lang="sl-SI" sz="20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19439"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1" u="none" strike="noStrike" dirty="0">
                          <a:effectLst/>
                          <a:latin typeface="Arial Narrow" panose="020B0606020202030204" pitchFamily="34" charset="0"/>
                        </a:rPr>
                        <a:t>2040</a:t>
                      </a:r>
                      <a:endParaRPr lang="sl-SI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 dirty="0">
                          <a:effectLst/>
                          <a:latin typeface="Arial Narrow" panose="020B0606020202030204" pitchFamily="34" charset="0"/>
                        </a:rPr>
                        <a:t>136</a:t>
                      </a:r>
                      <a:endParaRPr lang="sl-SI" sz="2000" b="0" i="0" u="none" strike="noStrike" dirty="0">
                        <a:solidFill>
                          <a:srgbClr val="375623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 dirty="0">
                          <a:effectLst/>
                          <a:latin typeface="Arial Narrow" panose="020B0606020202030204" pitchFamily="34" charset="0"/>
                        </a:rPr>
                        <a:t>70</a:t>
                      </a:r>
                      <a:endParaRPr lang="sl-SI" sz="2000" b="0" i="0" u="none" strike="noStrike" dirty="0">
                        <a:solidFill>
                          <a:srgbClr val="375623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>
                          <a:effectLst/>
                          <a:latin typeface="Arial Narrow" panose="020B0606020202030204" pitchFamily="34" charset="0"/>
                        </a:rPr>
                        <a:t>107</a:t>
                      </a:r>
                      <a:endParaRPr lang="sl-SI" sz="2000" b="0" i="0" u="none" strike="noStrike">
                        <a:solidFill>
                          <a:srgbClr val="375623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 dirty="0">
                          <a:effectLst/>
                          <a:latin typeface="Arial Narrow" panose="020B0606020202030204" pitchFamily="34" charset="0"/>
                        </a:rPr>
                        <a:t>327</a:t>
                      </a:r>
                      <a:endParaRPr lang="sl-SI" sz="2000" b="0" i="0" u="none" strike="noStrike" dirty="0">
                        <a:solidFill>
                          <a:srgbClr val="375623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 dirty="0"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  <a:endParaRPr lang="sl-SI" sz="2000" b="0" i="0" u="none" strike="noStrike" dirty="0">
                        <a:solidFill>
                          <a:srgbClr val="375623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 dirty="0">
                          <a:effectLst/>
                          <a:latin typeface="Arial Narrow" panose="020B0606020202030204" pitchFamily="34" charset="0"/>
                        </a:rPr>
                        <a:t>153</a:t>
                      </a:r>
                      <a:endParaRPr lang="sl-SI" sz="2000" b="0" i="0" u="none" strike="noStrike" dirty="0">
                        <a:solidFill>
                          <a:srgbClr val="375623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1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795</a:t>
                      </a:r>
                      <a:endParaRPr lang="sl-SI" sz="20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19439"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1" u="none" strike="noStrike" dirty="0">
                          <a:effectLst/>
                          <a:latin typeface="Arial Narrow" panose="020B0606020202030204" pitchFamily="34" charset="0"/>
                        </a:rPr>
                        <a:t>2050</a:t>
                      </a:r>
                      <a:endParaRPr lang="sl-SI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>
                          <a:effectLst/>
                          <a:latin typeface="Arial Narrow" panose="020B0606020202030204" pitchFamily="34" charset="0"/>
                        </a:rPr>
                        <a:t>144</a:t>
                      </a:r>
                      <a:endParaRPr lang="sl-SI" sz="2000" b="0" i="0" u="none" strike="noStrike">
                        <a:solidFill>
                          <a:srgbClr val="375623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 dirty="0">
                          <a:effectLst/>
                          <a:latin typeface="Arial Narrow" panose="020B0606020202030204" pitchFamily="34" charset="0"/>
                        </a:rPr>
                        <a:t>72</a:t>
                      </a:r>
                      <a:endParaRPr lang="sl-SI" sz="2000" b="0" i="0" u="none" strike="noStrike" dirty="0">
                        <a:solidFill>
                          <a:srgbClr val="375623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>
                          <a:effectLst/>
                          <a:latin typeface="Arial Narrow" panose="020B0606020202030204" pitchFamily="34" charset="0"/>
                        </a:rPr>
                        <a:t>124</a:t>
                      </a:r>
                      <a:endParaRPr lang="sl-SI" sz="2000" b="0" i="0" u="none" strike="noStrike">
                        <a:solidFill>
                          <a:srgbClr val="375623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>
                          <a:effectLst/>
                          <a:latin typeface="Arial Narrow" panose="020B0606020202030204" pitchFamily="34" charset="0"/>
                        </a:rPr>
                        <a:t>344</a:t>
                      </a:r>
                      <a:endParaRPr lang="sl-SI" sz="2000" b="0" i="0" u="none" strike="noStrike">
                        <a:solidFill>
                          <a:srgbClr val="375623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 dirty="0"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  <a:endParaRPr lang="sl-SI" sz="2000" b="0" i="0" u="none" strike="noStrike" dirty="0">
                        <a:solidFill>
                          <a:srgbClr val="375623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 dirty="0">
                          <a:effectLst/>
                          <a:latin typeface="Arial Narrow" panose="020B0606020202030204" pitchFamily="34" charset="0"/>
                        </a:rPr>
                        <a:t>175</a:t>
                      </a:r>
                      <a:endParaRPr lang="sl-SI" sz="2000" b="0" i="0" u="none" strike="noStrike" dirty="0">
                        <a:solidFill>
                          <a:srgbClr val="375623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1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864</a:t>
                      </a:r>
                      <a:endParaRPr lang="sl-SI" sz="20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526" marR="5526" marT="5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1" name="Pravokotnik 10"/>
          <p:cNvSpPr/>
          <p:nvPr/>
        </p:nvSpPr>
        <p:spPr>
          <a:xfrm>
            <a:off x="224859" y="5192865"/>
            <a:ext cx="875880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lvl="1" algn="just"/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Vir: NAPOVED RAZVOJA PREVZEMA ELEKTRIČNE ENERGIJE NA PRENOSNEM OMREŽJU REPUBLIKE SLOVENIJE DO LETA 2050, </a:t>
            </a:r>
            <a:r>
              <a:rPr lang="sl-SI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EIMV, Študija </a:t>
            </a:r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št. </a:t>
            </a:r>
            <a:r>
              <a:rPr lang="sl-SI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2271, </a:t>
            </a:r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Ljubljana, februar 2015</a:t>
            </a:r>
          </a:p>
        </p:txBody>
      </p:sp>
    </p:spTree>
    <p:extLst>
      <p:ext uri="{BB962C8B-B14F-4D97-AF65-F5344CB8AC3E}">
        <p14:creationId xmlns:p14="http://schemas.microsoft.com/office/powerpoint/2010/main" val="411068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odnaslov 2"/>
          <p:cNvSpPr>
            <a:spLocks noGrp="1"/>
          </p:cNvSpPr>
          <p:nvPr>
            <p:ph type="subTitle" idx="1"/>
          </p:nvPr>
        </p:nvSpPr>
        <p:spPr>
          <a:xfrm>
            <a:off x="251520" y="116632"/>
            <a:ext cx="7272808" cy="360040"/>
          </a:xfrm>
        </p:spPr>
        <p:txBody>
          <a:bodyPr/>
          <a:lstStyle/>
          <a:p>
            <a:r>
              <a:rPr lang="sl-SI" smtClean="0"/>
              <a:t>3. </a:t>
            </a:r>
            <a:r>
              <a:rPr lang="sl-SI" dirty="0"/>
              <a:t>Novi predlog za javno obravnavo</a:t>
            </a:r>
          </a:p>
        </p:txBody>
      </p:sp>
      <p:sp>
        <p:nvSpPr>
          <p:cNvPr id="5" name="Pravokotnik 4"/>
          <p:cNvSpPr/>
          <p:nvPr/>
        </p:nvSpPr>
        <p:spPr>
          <a:xfrm>
            <a:off x="395536" y="448096"/>
            <a:ext cx="82809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Razlogi za znižanje pragov med posameznimi tipi PGM</a:t>
            </a:r>
            <a:endParaRPr lang="sl-SI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4455126"/>
              </p:ext>
            </p:extLst>
          </p:nvPr>
        </p:nvGraphicFramePr>
        <p:xfrm>
          <a:off x="50800" y="899496"/>
          <a:ext cx="9036496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8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Meja med A/B</a:t>
                      </a:r>
                      <a:endParaRPr lang="sl-SI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Meja med B/C</a:t>
                      </a:r>
                      <a:endParaRPr lang="sl-SI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Meja med C/D</a:t>
                      </a:r>
                    </a:p>
                    <a:p>
                      <a:pPr algn="ctr"/>
                      <a:endParaRPr lang="sl-SI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Courier New" panose="02070309020205020404" pitchFamily="49" charset="0"/>
                        <a:buChar char="o"/>
                      </a:pPr>
                      <a:r>
                        <a:rPr lang="sl-SI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Napetostna stabilnost distribucijskega sistema</a:t>
                      </a:r>
                    </a:p>
                    <a:p>
                      <a:pPr marL="342900" indent="-342900">
                        <a:buFont typeface="Courier New" panose="02070309020205020404" pitchFamily="49" charset="0"/>
                        <a:buChar char="o"/>
                      </a:pPr>
                      <a:r>
                        <a:rPr lang="sl-SI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Varnejše vzdrževanje distribucijskega omrežja</a:t>
                      </a:r>
                    </a:p>
                    <a:p>
                      <a:pPr marL="342900" indent="-342900">
                        <a:buFont typeface="Courier New" panose="02070309020205020404" pitchFamily="49" charset="0"/>
                        <a:buChar char="o"/>
                      </a:pPr>
                      <a:r>
                        <a:rPr lang="sl-SI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Odpornost na motnje (ohranitev</a:t>
                      </a:r>
                      <a:r>
                        <a:rPr lang="sl-SI" sz="18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sigurnosti obratovanja distribucijskega omrežja</a:t>
                      </a:r>
                      <a:r>
                        <a:rPr lang="sl-SI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pPr marL="342900" indent="-342900">
                        <a:buFont typeface="Courier New" panose="02070309020205020404" pitchFamily="49" charset="0"/>
                        <a:buChar char="o"/>
                      </a:pPr>
                      <a:r>
                        <a:rPr lang="sl-SI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Vodenje prenosnega sistema (spoznavnost PGM manjših moči priključenih</a:t>
                      </a:r>
                      <a:r>
                        <a:rPr lang="sl-SI" sz="18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na distribucijsko omrežje</a:t>
                      </a:r>
                      <a:r>
                        <a:rPr lang="sl-SI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pPr marL="342900" indent="-342900">
                        <a:buFont typeface="Courier New" panose="02070309020205020404" pitchFamily="49" charset="0"/>
                        <a:buChar char="o"/>
                      </a:pPr>
                      <a:r>
                        <a:rPr lang="sl-SI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 </a:t>
                      </a:r>
                      <a:r>
                        <a:rPr lang="sl-SI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priključitev PGM</a:t>
                      </a:r>
                      <a:r>
                        <a:rPr lang="sl-SI" sz="18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sl-SI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tipa </a:t>
                      </a:r>
                      <a:r>
                        <a:rPr lang="sl-SI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zadostuje le </a:t>
                      </a:r>
                      <a:r>
                        <a:rPr lang="sl-SI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certifikat opreme</a:t>
                      </a:r>
                      <a:endParaRPr lang="sl-SI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Courier New" panose="02070309020205020404" pitchFamily="49" charset="0"/>
                        <a:buChar char="o"/>
                      </a:pPr>
                      <a:r>
                        <a:rPr lang="sl-SI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Zadostnost nudenja sistemskih storitev (pomanjkanje zmogljivosti v času proizvodnje</a:t>
                      </a:r>
                      <a:r>
                        <a:rPr lang="sl-SI" sz="18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velikega deleža OVE; npr. zagotavljanje regulacije za povrnitev frekvence</a:t>
                      </a:r>
                      <a:r>
                        <a:rPr lang="sl-SI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pPr marL="342900" indent="-342900">
                        <a:buFont typeface="Courier New" panose="02070309020205020404" pitchFamily="49" charset="0"/>
                        <a:buChar char="o"/>
                      </a:pPr>
                      <a:r>
                        <a:rPr lang="sl-SI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Frekvenčna stabilnost:</a:t>
                      </a:r>
                    </a:p>
                    <a:p>
                      <a:pPr marL="539750" lvl="1" indent="-182563">
                        <a:buFont typeface="Arial" panose="020B0604020202020204" pitchFamily="34" charset="0"/>
                        <a:buChar char="•"/>
                      </a:pPr>
                      <a:r>
                        <a:rPr lang="sl-SI" sz="16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zagotavljanja OFON-P in FON ob</a:t>
                      </a:r>
                      <a:r>
                        <a:rPr lang="sl-SI" sz="16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vzpostavitvi EES (od spodaj navzgor) in otočno obratovanje</a:t>
                      </a:r>
                    </a:p>
                    <a:p>
                      <a:pPr marL="539750" lvl="1" indent="-182563">
                        <a:buFont typeface="Arial" panose="020B0604020202020204" pitchFamily="34" charset="0"/>
                        <a:buChar char="•"/>
                      </a:pPr>
                      <a:r>
                        <a:rPr lang="sl-SI" sz="16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zagotavljanja sintetične vztrajnosti sistema z PPM tipa C</a:t>
                      </a:r>
                      <a:endParaRPr lang="sl-SI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Courier New" panose="02070309020205020404" pitchFamily="49" charset="0"/>
                        <a:buChar char="o"/>
                      </a:pPr>
                      <a:r>
                        <a:rPr lang="sl-SI" sz="18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Dosedanja meja za priključitev </a:t>
                      </a:r>
                      <a:r>
                        <a:rPr lang="sl-SI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PGM</a:t>
                      </a:r>
                      <a:r>
                        <a:rPr lang="sl-SI" sz="18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 distribucijsko ali prenosno omrežje predstavlja </a:t>
                      </a:r>
                      <a:r>
                        <a:rPr lang="sl-SI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zmogljivosti </a:t>
                      </a:r>
                      <a:r>
                        <a:rPr lang="sl-SI" sz="18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MW</a:t>
                      </a:r>
                    </a:p>
                    <a:p>
                      <a:pPr marL="342900" indent="-342900">
                        <a:buFont typeface="Courier New" panose="02070309020205020404" pitchFamily="49" charset="0"/>
                        <a:buChar char="o"/>
                      </a:pPr>
                      <a:r>
                        <a:rPr lang="sl-SI" sz="18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Upoštevan predlog SODO: meja se postavi na 25 MW za vključitev PGM v distribucijski sistem (na napetostni nivo pod 110 kV, tj. v SN omrežje)</a:t>
                      </a:r>
                      <a:endParaRPr lang="sl-SI" sz="18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573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602_NCs-GLs_pregled" id="{86B4FCDF-D92E-4888-8042-0EBB738950BE}" vid="{054C1764-5B7C-4888-B745-269B8317A131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eto xmlns="5b3f9753-af46-4c29-866c-73df5e27038a">2015</Leto>
    <Vrsta_dokumenta xmlns="536c1751-4cb3-400b-b7e3-e5af466a94b9">Ostalo</Vrsta_dokumenta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BCAE7ED023682488BA8EDA2573A03A9" ma:contentTypeVersion="4" ma:contentTypeDescription="Ustvari nov dokument." ma:contentTypeScope="" ma:versionID="09782fd358061c25c2bd6b5451c0bafe">
  <xsd:schema xmlns:xsd="http://www.w3.org/2001/XMLSchema" xmlns:xs="http://www.w3.org/2001/XMLSchema" xmlns:p="http://schemas.microsoft.com/office/2006/metadata/properties" xmlns:ns2="536c1751-4cb3-400b-b7e3-e5af466a94b9" xmlns:ns3="5b3f9753-af46-4c29-866c-73df5e27038a" targetNamespace="http://schemas.microsoft.com/office/2006/metadata/properties" ma:root="true" ma:fieldsID="80131314e574c4ad4d3727d79a69f518" ns2:_="" ns3:_="">
    <xsd:import namespace="536c1751-4cb3-400b-b7e3-e5af466a94b9"/>
    <xsd:import namespace="5b3f9753-af46-4c29-866c-73df5e27038a"/>
    <xsd:element name="properties">
      <xsd:complexType>
        <xsd:sequence>
          <xsd:element name="documentManagement">
            <xsd:complexType>
              <xsd:all>
                <xsd:element ref="ns2:Vrsta_dokumenta" minOccurs="0"/>
                <xsd:element ref="ns3:Let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6c1751-4cb3-400b-b7e3-e5af466a94b9" elementFormDefault="qualified">
    <xsd:import namespace="http://schemas.microsoft.com/office/2006/documentManagement/types"/>
    <xsd:import namespace="http://schemas.microsoft.com/office/infopath/2007/PartnerControls"/>
    <xsd:element name="Vrsta_dokumenta" ma:index="8" nillable="true" ma:displayName="Vrsta_dokumenta" ma:default="Ostalo" ma:format="Dropdown" ma:internalName="Vrsta_dokumenta">
      <xsd:simpleType>
        <xsd:restriction base="dms:Choice">
          <xsd:enumeration value="Ostalo"/>
          <xsd:enumeration value="Zapisnik"/>
          <xsd:enumeration value="Navodilo"/>
          <xsd:enumeration value="Poročilo"/>
          <xsd:enumeration value="Predstavitev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3f9753-af46-4c29-866c-73df5e27038a" elementFormDefault="qualified">
    <xsd:import namespace="http://schemas.microsoft.com/office/2006/documentManagement/types"/>
    <xsd:import namespace="http://schemas.microsoft.com/office/infopath/2007/PartnerControls"/>
    <xsd:element name="Leto" ma:index="9" nillable="true" ma:displayName="Leto" ma:default="2015" ma:format="Dropdown" ma:internalName="Leto">
      <xsd:simpleType>
        <xsd:restriction base="dms:Choice">
          <xsd:enumeration value="2007"/>
          <xsd:enumeration value="2008"/>
          <xsd:enumeration value="2009"/>
          <xsd:enumeration value="2010"/>
          <xsd:enumeration value="2011"/>
          <xsd:enumeration value="2012"/>
          <xsd:enumeration value="2013"/>
          <xsd:enumeration value="2014"/>
          <xsd:enumeration value="2015"/>
          <xsd:enumeration value="2016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30834EB-33AC-41E3-BA45-BD173CBACCA9}"/>
</file>

<file path=customXml/itemProps2.xml><?xml version="1.0" encoding="utf-8"?>
<ds:datastoreItem xmlns:ds="http://schemas.openxmlformats.org/officeDocument/2006/customXml" ds:itemID="{9D7B509D-9F07-4ACE-982E-27030119F852}"/>
</file>

<file path=customXml/itemProps3.xml><?xml version="1.0" encoding="utf-8"?>
<ds:datastoreItem xmlns:ds="http://schemas.openxmlformats.org/officeDocument/2006/customXml" ds:itemID="{923CED02-28A0-4969-9CB6-10F4B4FEC946}"/>
</file>

<file path=docProps/app.xml><?xml version="1.0" encoding="utf-8"?>
<Properties xmlns="http://schemas.openxmlformats.org/officeDocument/2006/extended-properties" xmlns:vt="http://schemas.openxmlformats.org/officeDocument/2006/docPropsVTypes">
  <Template>201602_NCs-GLs_pregled</Template>
  <TotalTime>3693</TotalTime>
  <Words>877</Words>
  <Application>Microsoft Office PowerPoint</Application>
  <PresentationFormat>Diaprojekcija na zaslonu (4:3)</PresentationFormat>
  <Paragraphs>195</Paragraphs>
  <Slides>14</Slides>
  <Notes>2</Notes>
  <HiddenSlides>0</HiddenSlides>
  <MMClips>0</MMClips>
  <ScaleCrop>false</ScaleCrop>
  <HeadingPairs>
    <vt:vector size="6" baseType="variant">
      <vt:variant>
        <vt:lpstr>Uporabljene pisave</vt:lpstr>
      </vt:variant>
      <vt:variant>
        <vt:i4>7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14</vt:i4>
      </vt:variant>
    </vt:vector>
  </HeadingPairs>
  <TitlesOfParts>
    <vt:vector size="22" baseType="lpstr">
      <vt:lpstr>Arial</vt:lpstr>
      <vt:lpstr>Arial Narrow</vt:lpstr>
      <vt:lpstr>Calibri</vt:lpstr>
      <vt:lpstr>Cambria Math</vt:lpstr>
      <vt:lpstr>Courier New</vt:lpstr>
      <vt:lpstr>Times New Roman</vt:lpstr>
      <vt:lpstr>Wingdings</vt:lpstr>
      <vt:lpstr>Officeova tema</vt:lpstr>
      <vt:lpstr>Javno posvetovanje glede predloga nacionalnih pragov elektroenergijskih modulov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Pregled novih EU uredb</dc:title>
  <dc:creator>Žvab Jaka</dc:creator>
  <cp:lastModifiedBy>Pšaker Mitja</cp:lastModifiedBy>
  <cp:revision>259</cp:revision>
  <dcterms:created xsi:type="dcterms:W3CDTF">2016-03-04T09:00:47Z</dcterms:created>
  <dcterms:modified xsi:type="dcterms:W3CDTF">2017-01-20T12:28:01Z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0x0101008BCAE7ED023682488BA8EDA2573A03A9</vt:lpwstr>
  </property>
</Properties>
</file>