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4"/>
  </p:sldMasterIdLst>
  <p:notesMasterIdLst>
    <p:notesMasterId r:id="rId42"/>
  </p:notesMasterIdLst>
  <p:handoutMasterIdLst>
    <p:handoutMasterId r:id="rId43"/>
  </p:handoutMasterIdLst>
  <p:sldIdLst>
    <p:sldId id="256" r:id="rId5"/>
    <p:sldId id="277" r:id="rId6"/>
    <p:sldId id="302" r:id="rId7"/>
    <p:sldId id="286" r:id="rId8"/>
    <p:sldId id="333" r:id="rId9"/>
    <p:sldId id="305" r:id="rId10"/>
    <p:sldId id="301" r:id="rId11"/>
    <p:sldId id="303" r:id="rId12"/>
    <p:sldId id="304" r:id="rId13"/>
    <p:sldId id="326" r:id="rId14"/>
    <p:sldId id="308" r:id="rId15"/>
    <p:sldId id="309" r:id="rId16"/>
    <p:sldId id="310" r:id="rId17"/>
    <p:sldId id="312" r:id="rId18"/>
    <p:sldId id="306" r:id="rId19"/>
    <p:sldId id="313" r:id="rId20"/>
    <p:sldId id="314" r:id="rId21"/>
    <p:sldId id="315" r:id="rId22"/>
    <p:sldId id="318" r:id="rId23"/>
    <p:sldId id="336" r:id="rId24"/>
    <p:sldId id="319" r:id="rId25"/>
    <p:sldId id="317" r:id="rId26"/>
    <p:sldId id="316" r:id="rId27"/>
    <p:sldId id="321" r:id="rId28"/>
    <p:sldId id="323" r:id="rId29"/>
    <p:sldId id="322" r:id="rId30"/>
    <p:sldId id="320" r:id="rId31"/>
    <p:sldId id="324" r:id="rId32"/>
    <p:sldId id="325" r:id="rId33"/>
    <p:sldId id="327" r:id="rId34"/>
    <p:sldId id="328" r:id="rId35"/>
    <p:sldId id="334" r:id="rId36"/>
    <p:sldId id="335" r:id="rId37"/>
    <p:sldId id="331" r:id="rId38"/>
    <p:sldId id="330" r:id="rId39"/>
    <p:sldId id="332" r:id="rId40"/>
    <p:sldId id="337" r:id="rId41"/>
  </p:sldIdLst>
  <p:sldSz cx="9144000" cy="6858000" type="screen4x3"/>
  <p:notesSz cx="6669088" cy="9926638"/>
  <p:defaultTextStyle>
    <a:defPPr>
      <a:defRPr lang="sl-SI"/>
    </a:defPPr>
    <a:lvl1pPr algn="l" rtl="0" eaLnBrk="0" fontAlgn="base" hangingPunct="0">
      <a:spcBef>
        <a:spcPct val="50000"/>
      </a:spcBef>
      <a:spcAft>
        <a:spcPct val="0"/>
      </a:spcAft>
      <a:defRPr kern="1200">
        <a:solidFill>
          <a:schemeClr val="tx1"/>
        </a:solidFill>
        <a:latin typeface="Verdana" pitchFamily="34" charset="0"/>
        <a:ea typeface="+mn-ea"/>
        <a:cs typeface="+mn-cs"/>
      </a:defRPr>
    </a:lvl1pPr>
    <a:lvl2pPr marL="457200" algn="l" rtl="0" eaLnBrk="0" fontAlgn="base" hangingPunct="0">
      <a:spcBef>
        <a:spcPct val="50000"/>
      </a:spcBef>
      <a:spcAft>
        <a:spcPct val="0"/>
      </a:spcAft>
      <a:defRPr kern="1200">
        <a:solidFill>
          <a:schemeClr val="tx1"/>
        </a:solidFill>
        <a:latin typeface="Verdana" pitchFamily="34" charset="0"/>
        <a:ea typeface="+mn-ea"/>
        <a:cs typeface="+mn-cs"/>
      </a:defRPr>
    </a:lvl2pPr>
    <a:lvl3pPr marL="914400" algn="l" rtl="0" eaLnBrk="0" fontAlgn="base" hangingPunct="0">
      <a:spcBef>
        <a:spcPct val="5000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5000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5000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1FA"/>
    <a:srgbClr val="DF273E"/>
    <a:srgbClr val="D1B3AB"/>
    <a:srgbClr val="8DB6FF"/>
    <a:srgbClr val="EAEAEA"/>
    <a:srgbClr val="DDDDDD"/>
    <a:srgbClr val="5598D8"/>
  </p:clrMru>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9294" autoAdjust="0"/>
  </p:normalViewPr>
  <p:slideViewPr>
    <p:cSldViewPr snapToGrid="0">
      <p:cViewPr>
        <p:scale>
          <a:sx n="100" d="100"/>
          <a:sy n="100" d="100"/>
        </p:scale>
        <p:origin x="-115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DED9AB-3BC2-4B89-B58B-03F16135513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GB"/>
        </a:p>
      </dgm:t>
    </dgm:pt>
    <dgm:pt modelId="{0C4B5C7E-D1E2-4EAB-928A-615A1C4E02AD}">
      <dgm:prSet phldrT="[besedilo]">
        <dgm:style>
          <a:lnRef idx="2">
            <a:schemeClr val="dk1"/>
          </a:lnRef>
          <a:fillRef idx="1">
            <a:schemeClr val="lt1"/>
          </a:fillRef>
          <a:effectRef idx="0">
            <a:schemeClr val="dk1"/>
          </a:effectRef>
          <a:fontRef idx="minor">
            <a:schemeClr val="dk1"/>
          </a:fontRef>
        </dgm:style>
      </dgm:prSet>
      <dgm:spPr/>
      <dgm:t>
        <a:bodyPr/>
        <a:lstStyle/>
        <a:p>
          <a:r>
            <a:rPr lang="sl-SI" dirty="0" smtClean="0"/>
            <a:t>Uvajanje in delovanje</a:t>
          </a:r>
          <a:endParaRPr lang="en-GB" dirty="0"/>
        </a:p>
      </dgm:t>
    </dgm:pt>
    <dgm:pt modelId="{69E95A2A-62C7-4717-90F1-A172D41CCC1A}" type="parTrans" cxnId="{03F82F0F-9157-47FC-B11E-5DE647A972EC}">
      <dgm:prSet/>
      <dgm:spPr/>
      <dgm:t>
        <a:bodyPr/>
        <a:lstStyle/>
        <a:p>
          <a:endParaRPr lang="en-GB"/>
        </a:p>
      </dgm:t>
    </dgm:pt>
    <dgm:pt modelId="{332834E6-BE72-4D51-8668-B181BAD5A1D5}" type="sibTrans" cxnId="{03F82F0F-9157-47FC-B11E-5DE647A972EC}">
      <dgm:prSet/>
      <dgm:spPr/>
      <dgm:t>
        <a:bodyPr/>
        <a:lstStyle/>
        <a:p>
          <a:endParaRPr lang="en-GB"/>
        </a:p>
      </dgm:t>
    </dgm:pt>
    <dgm:pt modelId="{3B535C6E-8426-4F70-B71A-E52274901679}">
      <dgm:prSet phldrT="[besedilo]">
        <dgm:style>
          <a:lnRef idx="2">
            <a:schemeClr val="dk1"/>
          </a:lnRef>
          <a:fillRef idx="1">
            <a:schemeClr val="lt1"/>
          </a:fillRef>
          <a:effectRef idx="0">
            <a:schemeClr val="dk1"/>
          </a:effectRef>
          <a:fontRef idx="minor">
            <a:schemeClr val="dk1"/>
          </a:fontRef>
        </dgm:style>
      </dgm:prSet>
      <dgm:spPr/>
      <dgm:t>
        <a:bodyPr/>
        <a:lstStyle/>
        <a:p>
          <a:r>
            <a:rPr lang="sl-SI" dirty="0" smtClean="0"/>
            <a:t>Storitve za odjemalce</a:t>
          </a:r>
          <a:endParaRPr lang="en-GB" dirty="0"/>
        </a:p>
      </dgm:t>
    </dgm:pt>
    <dgm:pt modelId="{A688584D-D71F-4D9C-9CAF-52FD244C79F3}" type="parTrans" cxnId="{C8B6F5D2-3FF4-48E5-97A7-14E3C1F0CE67}">
      <dgm:prSet/>
      <dgm:spPr/>
      <dgm:t>
        <a:bodyPr/>
        <a:lstStyle/>
        <a:p>
          <a:endParaRPr lang="en-GB"/>
        </a:p>
      </dgm:t>
    </dgm:pt>
    <dgm:pt modelId="{6F492991-1E1D-4761-B047-69425AAAFE12}" type="sibTrans" cxnId="{C8B6F5D2-3FF4-48E5-97A7-14E3C1F0CE67}">
      <dgm:prSet/>
      <dgm:spPr/>
      <dgm:t>
        <a:bodyPr/>
        <a:lstStyle/>
        <a:p>
          <a:endParaRPr lang="en-GB"/>
        </a:p>
      </dgm:t>
    </dgm:pt>
    <dgm:pt modelId="{E8EA9F46-B7D8-47D7-960F-932634111E55}">
      <dgm:prSet phldrT="[besedilo]">
        <dgm:style>
          <a:lnRef idx="2">
            <a:schemeClr val="dk1"/>
          </a:lnRef>
          <a:fillRef idx="1">
            <a:schemeClr val="lt1"/>
          </a:fillRef>
          <a:effectRef idx="0">
            <a:schemeClr val="dk1"/>
          </a:effectRef>
          <a:fontRef idx="minor">
            <a:schemeClr val="dk1"/>
          </a:fontRef>
        </dgm:style>
      </dgm:prSet>
      <dgm:spPr/>
      <dgm:t>
        <a:bodyPr/>
        <a:lstStyle/>
        <a:p>
          <a:r>
            <a:rPr lang="sl-SI" dirty="0" smtClean="0"/>
            <a:t>Podatki</a:t>
          </a:r>
          <a:endParaRPr lang="en-GB" dirty="0"/>
        </a:p>
      </dgm:t>
    </dgm:pt>
    <dgm:pt modelId="{B73934DC-D408-4C4F-9F7D-229FE5AF7FD3}" type="parTrans" cxnId="{92200418-E5C0-4542-B38F-2EB797433D45}">
      <dgm:prSet/>
      <dgm:spPr/>
      <dgm:t>
        <a:bodyPr/>
        <a:lstStyle/>
        <a:p>
          <a:endParaRPr lang="en-GB"/>
        </a:p>
      </dgm:t>
    </dgm:pt>
    <dgm:pt modelId="{39A35298-FAF5-4635-ABA0-374B794E95D6}" type="sibTrans" cxnId="{92200418-E5C0-4542-B38F-2EB797433D45}">
      <dgm:prSet/>
      <dgm:spPr/>
      <dgm:t>
        <a:bodyPr/>
        <a:lstStyle/>
        <a:p>
          <a:endParaRPr lang="en-GB"/>
        </a:p>
      </dgm:t>
    </dgm:pt>
    <dgm:pt modelId="{5781E139-B4AF-4B0E-B674-D7A26A883155}">
      <dgm:prSet phldrT="[besedilo]">
        <dgm:style>
          <a:lnRef idx="2">
            <a:schemeClr val="dk1"/>
          </a:lnRef>
          <a:fillRef idx="1">
            <a:schemeClr val="lt1"/>
          </a:fillRef>
          <a:effectRef idx="0">
            <a:schemeClr val="dk1"/>
          </a:effectRef>
          <a:fontRef idx="minor">
            <a:schemeClr val="dk1"/>
          </a:fontRef>
        </dgm:style>
      </dgm:prSet>
      <dgm:spPr/>
      <dgm:t>
        <a:bodyPr/>
        <a:lstStyle/>
        <a:p>
          <a:r>
            <a:rPr lang="sl-SI" dirty="0" smtClean="0"/>
            <a:t>Tehnika &amp; funkcionalne zahteve</a:t>
          </a:r>
          <a:endParaRPr lang="en-GB" dirty="0"/>
        </a:p>
      </dgm:t>
    </dgm:pt>
    <dgm:pt modelId="{600C9107-5687-434E-B796-92FB7C188472}" type="parTrans" cxnId="{758B1228-BEA8-4500-90BC-E4B37403F430}">
      <dgm:prSet/>
      <dgm:spPr/>
      <dgm:t>
        <a:bodyPr/>
        <a:lstStyle/>
        <a:p>
          <a:endParaRPr lang="en-GB"/>
        </a:p>
      </dgm:t>
    </dgm:pt>
    <dgm:pt modelId="{BADDC3DC-F630-4B9A-B945-5BD5B2FFD9ED}" type="sibTrans" cxnId="{758B1228-BEA8-4500-90BC-E4B37403F430}">
      <dgm:prSet/>
      <dgm:spPr/>
      <dgm:t>
        <a:bodyPr/>
        <a:lstStyle/>
        <a:p>
          <a:endParaRPr lang="en-GB"/>
        </a:p>
      </dgm:t>
    </dgm:pt>
    <dgm:pt modelId="{D70F22DC-8C2C-4978-BFA1-52B05FEF0C9A}">
      <dgm:prSet phldrT="[besedilo]">
        <dgm:style>
          <a:lnRef idx="2">
            <a:schemeClr val="dk1"/>
          </a:lnRef>
          <a:fillRef idx="1">
            <a:schemeClr val="lt1"/>
          </a:fillRef>
          <a:effectRef idx="0">
            <a:schemeClr val="dk1"/>
          </a:effectRef>
          <a:fontRef idx="minor">
            <a:schemeClr val="dk1"/>
          </a:fontRef>
        </dgm:style>
      </dgm:prSet>
      <dgm:spPr/>
      <dgm:t>
        <a:bodyPr/>
        <a:lstStyle/>
        <a:p>
          <a:r>
            <a:rPr lang="sl-SI" dirty="0" smtClean="0"/>
            <a:t>Zakoni, standardi</a:t>
          </a:r>
          <a:endParaRPr lang="en-GB" dirty="0"/>
        </a:p>
      </dgm:t>
    </dgm:pt>
    <dgm:pt modelId="{3BDDCAA3-B1FF-4AF5-929C-C840FA3CC70A}" type="parTrans" cxnId="{FBD538FF-C105-4A4F-91AB-D7E0D1CE1377}">
      <dgm:prSet/>
      <dgm:spPr/>
      <dgm:t>
        <a:bodyPr/>
        <a:lstStyle/>
        <a:p>
          <a:endParaRPr lang="en-GB"/>
        </a:p>
      </dgm:t>
    </dgm:pt>
    <dgm:pt modelId="{F4743C28-3A5C-45BE-957B-E69ADC7A8A54}" type="sibTrans" cxnId="{FBD538FF-C105-4A4F-91AB-D7E0D1CE1377}">
      <dgm:prSet/>
      <dgm:spPr/>
      <dgm:t>
        <a:bodyPr/>
        <a:lstStyle/>
        <a:p>
          <a:endParaRPr lang="en-GB"/>
        </a:p>
      </dgm:t>
    </dgm:pt>
    <dgm:pt modelId="{79E759DF-3483-438A-B203-61830EEAC027}" type="pres">
      <dgm:prSet presAssocID="{8BDED9AB-3BC2-4B89-B58B-03F161355131}" presName="Name0" presStyleCnt="0">
        <dgm:presLayoutVars>
          <dgm:dir/>
          <dgm:resizeHandles val="exact"/>
        </dgm:presLayoutVars>
      </dgm:prSet>
      <dgm:spPr/>
      <dgm:t>
        <a:bodyPr/>
        <a:lstStyle/>
        <a:p>
          <a:endParaRPr lang="en-GB"/>
        </a:p>
      </dgm:t>
    </dgm:pt>
    <dgm:pt modelId="{E147CFB2-54EA-40EA-880B-C754A983288D}" type="pres">
      <dgm:prSet presAssocID="{8BDED9AB-3BC2-4B89-B58B-03F161355131}" presName="cycle" presStyleCnt="0"/>
      <dgm:spPr/>
    </dgm:pt>
    <dgm:pt modelId="{8EBA9E25-81FC-4EAC-B435-180796107380}" type="pres">
      <dgm:prSet presAssocID="{0C4B5C7E-D1E2-4EAB-928A-615A1C4E02AD}" presName="nodeFirstNode" presStyleLbl="node1" presStyleIdx="0" presStyleCnt="5">
        <dgm:presLayoutVars>
          <dgm:bulletEnabled val="1"/>
        </dgm:presLayoutVars>
      </dgm:prSet>
      <dgm:spPr/>
      <dgm:t>
        <a:bodyPr/>
        <a:lstStyle/>
        <a:p>
          <a:endParaRPr lang="en-GB"/>
        </a:p>
      </dgm:t>
    </dgm:pt>
    <dgm:pt modelId="{DD9B39E2-45CA-4DE9-968B-C0B7483A486D}" type="pres">
      <dgm:prSet presAssocID="{332834E6-BE72-4D51-8668-B181BAD5A1D5}" presName="sibTransFirstNode" presStyleLbl="bgShp" presStyleIdx="0" presStyleCnt="1"/>
      <dgm:spPr/>
      <dgm:t>
        <a:bodyPr/>
        <a:lstStyle/>
        <a:p>
          <a:endParaRPr lang="en-GB"/>
        </a:p>
      </dgm:t>
    </dgm:pt>
    <dgm:pt modelId="{CCF82268-61B8-421C-9292-DF13243B384F}" type="pres">
      <dgm:prSet presAssocID="{3B535C6E-8426-4F70-B71A-E52274901679}" presName="nodeFollowingNodes" presStyleLbl="node1" presStyleIdx="1" presStyleCnt="5">
        <dgm:presLayoutVars>
          <dgm:bulletEnabled val="1"/>
        </dgm:presLayoutVars>
      </dgm:prSet>
      <dgm:spPr/>
      <dgm:t>
        <a:bodyPr/>
        <a:lstStyle/>
        <a:p>
          <a:endParaRPr lang="en-GB"/>
        </a:p>
      </dgm:t>
    </dgm:pt>
    <dgm:pt modelId="{D3607F89-979F-4A86-A718-DE71FACD64CF}" type="pres">
      <dgm:prSet presAssocID="{E8EA9F46-B7D8-47D7-960F-932634111E55}" presName="nodeFollowingNodes" presStyleLbl="node1" presStyleIdx="2" presStyleCnt="5" custScaleX="99550" custScaleY="104522">
        <dgm:presLayoutVars>
          <dgm:bulletEnabled val="1"/>
        </dgm:presLayoutVars>
      </dgm:prSet>
      <dgm:spPr/>
      <dgm:t>
        <a:bodyPr/>
        <a:lstStyle/>
        <a:p>
          <a:endParaRPr lang="en-GB"/>
        </a:p>
      </dgm:t>
    </dgm:pt>
    <dgm:pt modelId="{0225ADB0-6A8A-4274-92A2-261AA6DD50B3}" type="pres">
      <dgm:prSet presAssocID="{5781E139-B4AF-4B0E-B674-D7A26A883155}" presName="nodeFollowingNodes" presStyleLbl="node1" presStyleIdx="3" presStyleCnt="5">
        <dgm:presLayoutVars>
          <dgm:bulletEnabled val="1"/>
        </dgm:presLayoutVars>
      </dgm:prSet>
      <dgm:spPr/>
      <dgm:t>
        <a:bodyPr/>
        <a:lstStyle/>
        <a:p>
          <a:endParaRPr lang="en-GB"/>
        </a:p>
      </dgm:t>
    </dgm:pt>
    <dgm:pt modelId="{D75D7B13-C0BA-4452-B170-A104F64ECFA5}" type="pres">
      <dgm:prSet presAssocID="{D70F22DC-8C2C-4978-BFA1-52B05FEF0C9A}" presName="nodeFollowingNodes" presStyleLbl="node1" presStyleIdx="4" presStyleCnt="5">
        <dgm:presLayoutVars>
          <dgm:bulletEnabled val="1"/>
        </dgm:presLayoutVars>
      </dgm:prSet>
      <dgm:spPr/>
      <dgm:t>
        <a:bodyPr/>
        <a:lstStyle/>
        <a:p>
          <a:endParaRPr lang="en-GB"/>
        </a:p>
      </dgm:t>
    </dgm:pt>
  </dgm:ptLst>
  <dgm:cxnLst>
    <dgm:cxn modelId="{79751F48-BB59-40CE-8681-5B7388F63FA9}" type="presOf" srcId="{E8EA9F46-B7D8-47D7-960F-932634111E55}" destId="{D3607F89-979F-4A86-A718-DE71FACD64CF}" srcOrd="0" destOrd="0" presId="urn:microsoft.com/office/officeart/2005/8/layout/cycle3"/>
    <dgm:cxn modelId="{C8B6F5D2-3FF4-48E5-97A7-14E3C1F0CE67}" srcId="{8BDED9AB-3BC2-4B89-B58B-03F161355131}" destId="{3B535C6E-8426-4F70-B71A-E52274901679}" srcOrd="1" destOrd="0" parTransId="{A688584D-D71F-4D9C-9CAF-52FD244C79F3}" sibTransId="{6F492991-1E1D-4761-B047-69425AAAFE12}"/>
    <dgm:cxn modelId="{F16315C9-A148-4801-891C-5F6ADD24F94C}" type="presOf" srcId="{3B535C6E-8426-4F70-B71A-E52274901679}" destId="{CCF82268-61B8-421C-9292-DF13243B384F}" srcOrd="0" destOrd="0" presId="urn:microsoft.com/office/officeart/2005/8/layout/cycle3"/>
    <dgm:cxn modelId="{CEDB0336-CC8B-4872-9E1A-83E1AC04DE6B}" type="presOf" srcId="{8BDED9AB-3BC2-4B89-B58B-03F161355131}" destId="{79E759DF-3483-438A-B203-61830EEAC027}" srcOrd="0" destOrd="0" presId="urn:microsoft.com/office/officeart/2005/8/layout/cycle3"/>
    <dgm:cxn modelId="{A98428FF-376F-445A-8F41-0E952F78F9ED}" type="presOf" srcId="{D70F22DC-8C2C-4978-BFA1-52B05FEF0C9A}" destId="{D75D7B13-C0BA-4452-B170-A104F64ECFA5}" srcOrd="0" destOrd="0" presId="urn:microsoft.com/office/officeart/2005/8/layout/cycle3"/>
    <dgm:cxn modelId="{03F82F0F-9157-47FC-B11E-5DE647A972EC}" srcId="{8BDED9AB-3BC2-4B89-B58B-03F161355131}" destId="{0C4B5C7E-D1E2-4EAB-928A-615A1C4E02AD}" srcOrd="0" destOrd="0" parTransId="{69E95A2A-62C7-4717-90F1-A172D41CCC1A}" sibTransId="{332834E6-BE72-4D51-8668-B181BAD5A1D5}"/>
    <dgm:cxn modelId="{FBD538FF-C105-4A4F-91AB-D7E0D1CE1377}" srcId="{8BDED9AB-3BC2-4B89-B58B-03F161355131}" destId="{D70F22DC-8C2C-4978-BFA1-52B05FEF0C9A}" srcOrd="4" destOrd="0" parTransId="{3BDDCAA3-B1FF-4AF5-929C-C840FA3CC70A}" sibTransId="{F4743C28-3A5C-45BE-957B-E69ADC7A8A54}"/>
    <dgm:cxn modelId="{92200418-E5C0-4542-B38F-2EB797433D45}" srcId="{8BDED9AB-3BC2-4B89-B58B-03F161355131}" destId="{E8EA9F46-B7D8-47D7-960F-932634111E55}" srcOrd="2" destOrd="0" parTransId="{B73934DC-D408-4C4F-9F7D-229FE5AF7FD3}" sibTransId="{39A35298-FAF5-4635-ABA0-374B794E95D6}"/>
    <dgm:cxn modelId="{7BE06ACA-B603-4066-89A3-D29B0B252E72}" type="presOf" srcId="{332834E6-BE72-4D51-8668-B181BAD5A1D5}" destId="{DD9B39E2-45CA-4DE9-968B-C0B7483A486D}" srcOrd="0" destOrd="0" presId="urn:microsoft.com/office/officeart/2005/8/layout/cycle3"/>
    <dgm:cxn modelId="{7C5895A7-4FCF-4C6F-ACA7-372B78719E22}" type="presOf" srcId="{0C4B5C7E-D1E2-4EAB-928A-615A1C4E02AD}" destId="{8EBA9E25-81FC-4EAC-B435-180796107380}" srcOrd="0" destOrd="0" presId="urn:microsoft.com/office/officeart/2005/8/layout/cycle3"/>
    <dgm:cxn modelId="{BE1636BB-B86F-4AD7-8002-EC53A9FDD3C1}" type="presOf" srcId="{5781E139-B4AF-4B0E-B674-D7A26A883155}" destId="{0225ADB0-6A8A-4274-92A2-261AA6DD50B3}" srcOrd="0" destOrd="0" presId="urn:microsoft.com/office/officeart/2005/8/layout/cycle3"/>
    <dgm:cxn modelId="{758B1228-BEA8-4500-90BC-E4B37403F430}" srcId="{8BDED9AB-3BC2-4B89-B58B-03F161355131}" destId="{5781E139-B4AF-4B0E-B674-D7A26A883155}" srcOrd="3" destOrd="0" parTransId="{600C9107-5687-434E-B796-92FB7C188472}" sibTransId="{BADDC3DC-F630-4B9A-B945-5BD5B2FFD9ED}"/>
    <dgm:cxn modelId="{B452BBB4-C2AA-4836-8FAF-547AA600E888}" type="presParOf" srcId="{79E759DF-3483-438A-B203-61830EEAC027}" destId="{E147CFB2-54EA-40EA-880B-C754A983288D}" srcOrd="0" destOrd="0" presId="urn:microsoft.com/office/officeart/2005/8/layout/cycle3"/>
    <dgm:cxn modelId="{F7B2E129-CBD6-42FF-AC56-8895A62FADC5}" type="presParOf" srcId="{E147CFB2-54EA-40EA-880B-C754A983288D}" destId="{8EBA9E25-81FC-4EAC-B435-180796107380}" srcOrd="0" destOrd="0" presId="urn:microsoft.com/office/officeart/2005/8/layout/cycle3"/>
    <dgm:cxn modelId="{B7EA9AFC-3DE3-44CE-9D7E-DB6EE85A96D4}" type="presParOf" srcId="{E147CFB2-54EA-40EA-880B-C754A983288D}" destId="{DD9B39E2-45CA-4DE9-968B-C0B7483A486D}" srcOrd="1" destOrd="0" presId="urn:microsoft.com/office/officeart/2005/8/layout/cycle3"/>
    <dgm:cxn modelId="{FE4EDCEF-9FBF-4DDF-8763-49AFF19B1DD2}" type="presParOf" srcId="{E147CFB2-54EA-40EA-880B-C754A983288D}" destId="{CCF82268-61B8-421C-9292-DF13243B384F}" srcOrd="2" destOrd="0" presId="urn:microsoft.com/office/officeart/2005/8/layout/cycle3"/>
    <dgm:cxn modelId="{0139D9DE-6A07-4CAD-985B-E966F0969047}" type="presParOf" srcId="{E147CFB2-54EA-40EA-880B-C754A983288D}" destId="{D3607F89-979F-4A86-A718-DE71FACD64CF}" srcOrd="3" destOrd="0" presId="urn:microsoft.com/office/officeart/2005/8/layout/cycle3"/>
    <dgm:cxn modelId="{51BDE19B-FFD0-452B-938C-61C680027374}" type="presParOf" srcId="{E147CFB2-54EA-40EA-880B-C754A983288D}" destId="{0225ADB0-6A8A-4274-92A2-261AA6DD50B3}" srcOrd="4" destOrd="0" presId="urn:microsoft.com/office/officeart/2005/8/layout/cycle3"/>
    <dgm:cxn modelId="{9B124977-C468-4A29-A503-50D1EA69A800}" type="presParOf" srcId="{E147CFB2-54EA-40EA-880B-C754A983288D}" destId="{D75D7B13-C0BA-4452-B170-A104F64ECFA5}" srcOrd="5" destOrd="0" presId="urn:microsoft.com/office/officeart/2005/8/layout/cycle3"/>
  </dgm:cxnLst>
  <dgm:bg/>
  <dgm:whole>
    <a:ln>
      <a:no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D9B39E2-45CA-4DE9-968B-C0B7483A486D}">
      <dsp:nvSpPr>
        <dsp:cNvPr id="0" name=""/>
        <dsp:cNvSpPr/>
      </dsp:nvSpPr>
      <dsp:spPr>
        <a:xfrm>
          <a:off x="1022656" y="-33960"/>
          <a:ext cx="4055987" cy="4055987"/>
        </a:xfrm>
        <a:prstGeom prst="circularArrow">
          <a:avLst>
            <a:gd name="adj1" fmla="val 5544"/>
            <a:gd name="adj2" fmla="val 330680"/>
            <a:gd name="adj3" fmla="val 13817688"/>
            <a:gd name="adj4" fmla="val 17360600"/>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BA9E25-81FC-4EAC-B435-180796107380}">
      <dsp:nvSpPr>
        <dsp:cNvPr id="0" name=""/>
        <dsp:cNvSpPr/>
      </dsp:nvSpPr>
      <dsp:spPr>
        <a:xfrm>
          <a:off x="2118176" y="-10460"/>
          <a:ext cx="1864948" cy="932474"/>
        </a:xfrm>
        <a:prstGeom prst="round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l-SI" sz="1700" kern="1200" dirty="0" smtClean="0"/>
            <a:t>Uvajanje in delovanje</a:t>
          </a:r>
          <a:endParaRPr lang="en-GB" sz="1700" kern="1200" dirty="0"/>
        </a:p>
      </dsp:txBody>
      <dsp:txXfrm>
        <a:off x="2118176" y="-10460"/>
        <a:ext cx="1864948" cy="932474"/>
      </dsp:txXfrm>
    </dsp:sp>
    <dsp:sp modelId="{CCF82268-61B8-421C-9292-DF13243B384F}">
      <dsp:nvSpPr>
        <dsp:cNvPr id="0" name=""/>
        <dsp:cNvSpPr/>
      </dsp:nvSpPr>
      <dsp:spPr>
        <a:xfrm>
          <a:off x="3763154" y="1184685"/>
          <a:ext cx="1864948" cy="932474"/>
        </a:xfrm>
        <a:prstGeom prst="round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l-SI" sz="1700" kern="1200" dirty="0" smtClean="0"/>
            <a:t>Storitve za odjemalce</a:t>
          </a:r>
          <a:endParaRPr lang="en-GB" sz="1700" kern="1200" dirty="0"/>
        </a:p>
      </dsp:txBody>
      <dsp:txXfrm>
        <a:off x="3763154" y="1184685"/>
        <a:ext cx="1864948" cy="932474"/>
      </dsp:txXfrm>
    </dsp:sp>
    <dsp:sp modelId="{D3607F89-979F-4A86-A718-DE71FACD64CF}">
      <dsp:nvSpPr>
        <dsp:cNvPr id="0" name=""/>
        <dsp:cNvSpPr/>
      </dsp:nvSpPr>
      <dsp:spPr>
        <a:xfrm>
          <a:off x="3139024" y="3097390"/>
          <a:ext cx="1856556" cy="974640"/>
        </a:xfrm>
        <a:prstGeom prst="round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l-SI" sz="1700" kern="1200" dirty="0" smtClean="0"/>
            <a:t>Podatki</a:t>
          </a:r>
          <a:endParaRPr lang="en-GB" sz="1700" kern="1200" dirty="0"/>
        </a:p>
      </dsp:txBody>
      <dsp:txXfrm>
        <a:off x="3139024" y="3097390"/>
        <a:ext cx="1856556" cy="974640"/>
      </dsp:txXfrm>
    </dsp:sp>
    <dsp:sp modelId="{0225ADB0-6A8A-4274-92A2-261AA6DD50B3}">
      <dsp:nvSpPr>
        <dsp:cNvPr id="0" name=""/>
        <dsp:cNvSpPr/>
      </dsp:nvSpPr>
      <dsp:spPr>
        <a:xfrm>
          <a:off x="1101523" y="3118473"/>
          <a:ext cx="1864948" cy="932474"/>
        </a:xfrm>
        <a:prstGeom prst="round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l-SI" sz="1700" kern="1200" dirty="0" smtClean="0"/>
            <a:t>Tehnika &amp; funkcionalne zahteve</a:t>
          </a:r>
          <a:endParaRPr lang="en-GB" sz="1700" kern="1200" dirty="0"/>
        </a:p>
      </dsp:txBody>
      <dsp:txXfrm>
        <a:off x="1101523" y="3118473"/>
        <a:ext cx="1864948" cy="932474"/>
      </dsp:txXfrm>
    </dsp:sp>
    <dsp:sp modelId="{D75D7B13-C0BA-4452-B170-A104F64ECFA5}">
      <dsp:nvSpPr>
        <dsp:cNvPr id="0" name=""/>
        <dsp:cNvSpPr/>
      </dsp:nvSpPr>
      <dsp:spPr>
        <a:xfrm>
          <a:off x="473198" y="1184685"/>
          <a:ext cx="1864948" cy="932474"/>
        </a:xfrm>
        <a:prstGeom prst="round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l-SI" sz="1700" kern="1200" dirty="0" smtClean="0"/>
            <a:t>Zakoni, standardi</a:t>
          </a:r>
          <a:endParaRPr lang="en-GB" sz="1700" kern="1200" dirty="0"/>
        </a:p>
      </dsp:txBody>
      <dsp:txXfrm>
        <a:off x="473198" y="1184685"/>
        <a:ext cx="1864948" cy="932474"/>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defRPr>
            </a:lvl1pPr>
          </a:lstStyle>
          <a:p>
            <a:pPr>
              <a:defRPr/>
            </a:pPr>
            <a:endParaRPr lang="sl-SI"/>
          </a:p>
        </p:txBody>
      </p:sp>
      <p:sp>
        <p:nvSpPr>
          <p:cNvPr id="7171"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defRPr>
            </a:lvl1pPr>
          </a:lstStyle>
          <a:p>
            <a:pPr>
              <a:defRPr/>
            </a:pPr>
            <a:endParaRPr lang="sl-SI"/>
          </a:p>
        </p:txBody>
      </p:sp>
      <p:sp>
        <p:nvSpPr>
          <p:cNvPr id="7172"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defRPr>
            </a:lvl1pPr>
          </a:lstStyle>
          <a:p>
            <a:pPr>
              <a:defRPr/>
            </a:pPr>
            <a:endParaRPr lang="sl-SI"/>
          </a:p>
        </p:txBody>
      </p:sp>
      <p:sp>
        <p:nvSpPr>
          <p:cNvPr id="7173" name="Rectangle 5"/>
          <p:cNvSpPr>
            <a:spLocks noGrp="1" noChangeArrowheads="1"/>
          </p:cNvSpPr>
          <p:nvPr>
            <p:ph type="sldNum" sz="quarter" idx="3"/>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defRPr>
            </a:lvl1pPr>
          </a:lstStyle>
          <a:p>
            <a:pPr>
              <a:defRPr/>
            </a:pPr>
            <a:fld id="{A8CB955D-CB17-4861-8BEA-3C7E48C0610D}" type="slidenum">
              <a:rPr lang="sl-SI"/>
              <a:pPr>
                <a:defRPr/>
              </a:pPr>
              <a:t>‹#›</a:t>
            </a:fld>
            <a:endParaRPr 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defRPr>
            </a:lvl1pPr>
          </a:lstStyle>
          <a:p>
            <a:pPr>
              <a:defRPr/>
            </a:pPr>
            <a:endParaRPr lang="sl-SI"/>
          </a:p>
        </p:txBody>
      </p:sp>
      <p:sp>
        <p:nvSpPr>
          <p:cNvPr id="17411" name="Rectangle 3"/>
          <p:cNvSpPr>
            <a:spLocks noGrp="1" noChangeArrowheads="1"/>
          </p:cNvSpPr>
          <p:nvPr>
            <p:ph type="dt"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defRPr>
            </a:lvl1pPr>
          </a:lstStyle>
          <a:p>
            <a:pPr>
              <a:defRPr/>
            </a:pPr>
            <a:endParaRPr lang="sl-SI"/>
          </a:p>
        </p:txBody>
      </p:sp>
      <p:sp>
        <p:nvSpPr>
          <p:cNvPr id="21508"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890588" y="4714875"/>
            <a:ext cx="4887912"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noProof="0" smtClean="0"/>
              <a:t>Click to edit Master text styles</a:t>
            </a:r>
          </a:p>
          <a:p>
            <a:pPr lvl="1"/>
            <a:r>
              <a:rPr lang="sl-SI" noProof="0" smtClean="0"/>
              <a:t>Second level</a:t>
            </a:r>
          </a:p>
          <a:p>
            <a:pPr lvl="2"/>
            <a:r>
              <a:rPr lang="sl-SI" noProof="0" smtClean="0"/>
              <a:t>Third level</a:t>
            </a:r>
          </a:p>
          <a:p>
            <a:pPr lvl="3"/>
            <a:r>
              <a:rPr lang="sl-SI" noProof="0" smtClean="0"/>
              <a:t>Fourth level</a:t>
            </a:r>
          </a:p>
          <a:p>
            <a:pPr lvl="4"/>
            <a:r>
              <a:rPr lang="sl-SI" noProof="0" smtClean="0"/>
              <a:t>Fifth level</a:t>
            </a:r>
          </a:p>
        </p:txBody>
      </p:sp>
      <p:sp>
        <p:nvSpPr>
          <p:cNvPr id="17414" name="Rectangle 6"/>
          <p:cNvSpPr>
            <a:spLocks noGrp="1" noChangeArrowheads="1"/>
          </p:cNvSpPr>
          <p:nvPr>
            <p:ph type="ftr" sz="quarter" idx="4"/>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defRPr>
            </a:lvl1pPr>
          </a:lstStyle>
          <a:p>
            <a:pPr>
              <a:defRPr/>
            </a:pPr>
            <a:endParaRPr lang="sl-SI"/>
          </a:p>
        </p:txBody>
      </p:sp>
      <p:sp>
        <p:nvSpPr>
          <p:cNvPr id="17415" name="Rectangle 7"/>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defRPr>
            </a:lvl1pPr>
          </a:lstStyle>
          <a:p>
            <a:pPr>
              <a:defRPr/>
            </a:pPr>
            <a:fld id="{500D1365-4273-4E9E-87A0-059D730B7570}" type="slidenum">
              <a:rPr lang="sl-SI"/>
              <a:pPr>
                <a:defRPr/>
              </a:pPr>
              <a:t>‹#›</a:t>
            </a:fld>
            <a:endParaRPr lang="sl-S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grada stranske slike 1"/>
          <p:cNvSpPr>
            <a:spLocks noGrp="1" noRot="1" noChangeAspect="1" noTextEdit="1"/>
          </p:cNvSpPr>
          <p:nvPr>
            <p:ph type="sldImg"/>
          </p:nvPr>
        </p:nvSpPr>
        <p:spPr>
          <a:ln/>
        </p:spPr>
      </p:sp>
      <p:sp>
        <p:nvSpPr>
          <p:cNvPr id="22531" name="Ograda opomb 2"/>
          <p:cNvSpPr>
            <a:spLocks noGrp="1"/>
          </p:cNvSpPr>
          <p:nvPr>
            <p:ph type="body" idx="1"/>
          </p:nvPr>
        </p:nvSpPr>
        <p:spPr>
          <a:noFill/>
          <a:ln/>
        </p:spPr>
        <p:txBody>
          <a:bodyPr/>
          <a:lstStyle/>
          <a:p>
            <a:pPr algn="just"/>
            <a:endParaRPr lang="en-GB" dirty="0" smtClean="0"/>
          </a:p>
        </p:txBody>
      </p:sp>
      <p:sp>
        <p:nvSpPr>
          <p:cNvPr id="22532" name="Ograda številke diapozitiva 3"/>
          <p:cNvSpPr>
            <a:spLocks noGrp="1"/>
          </p:cNvSpPr>
          <p:nvPr>
            <p:ph type="sldNum" sz="quarter" idx="5"/>
          </p:nvPr>
        </p:nvSpPr>
        <p:spPr>
          <a:noFill/>
        </p:spPr>
        <p:txBody>
          <a:bodyPr/>
          <a:lstStyle/>
          <a:p>
            <a:fld id="{DBBCB862-97C2-4942-8643-1A99329040B5}" type="slidenum">
              <a:rPr lang="sl-SI" smtClean="0"/>
              <a:pPr/>
              <a:t>1</a:t>
            </a:fld>
            <a:endParaRPr lang="sl-SI"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10</a:t>
            </a:fld>
            <a:endParaRPr lang="sl-SI"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11</a:t>
            </a:fld>
            <a:endParaRPr lang="sl-SI"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12</a:t>
            </a:fld>
            <a:endParaRPr lang="sl-SI"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13</a:t>
            </a:fld>
            <a:endParaRPr lang="sl-SI"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14</a:t>
            </a:fld>
            <a:endParaRPr lang="sl-SI"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15</a:t>
            </a:fld>
            <a:endParaRPr lang="sl-SI"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16</a:t>
            </a:fld>
            <a:endParaRPr lang="sl-SI"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17</a:t>
            </a:fld>
            <a:endParaRPr lang="sl-SI"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r>
              <a:rPr lang="sl-SI" dirty="0" smtClean="0"/>
              <a:t>1.)  </a:t>
            </a:r>
            <a:r>
              <a:rPr lang="sl-SI" u="sng" dirty="0" smtClean="0"/>
              <a:t>6 razlogov, ki smo jih identificirali; gotovo jih je še več</a:t>
            </a:r>
          </a:p>
          <a:p>
            <a:pPr>
              <a:spcBef>
                <a:spcPct val="0"/>
              </a:spcBef>
              <a:buFontTx/>
              <a:buChar char="•"/>
              <a:defRPr/>
            </a:pPr>
            <a:r>
              <a:rPr lang="sl-SI" dirty="0" smtClean="0">
                <a:cs typeface="Times New Roman" pitchFamily="18" charset="0"/>
              </a:rPr>
              <a:t>odjemalci bodo omogočali izvajanje in izvajali aktivnosti upravljanja s porabo. To nalogo bi lahko v prihodnosti opravljala zunanja podjetja, ki se ukvarjajo z upravljanjem s porabo. Tudi v tem primeru pa bo odjemalec tisti, ki bo določil robne pogoje delovanje takšnega sistema;</a:t>
            </a:r>
            <a:endParaRPr lang="en-GB" dirty="0" smtClean="0"/>
          </a:p>
          <a:p>
            <a:pPr>
              <a:spcBef>
                <a:spcPct val="0"/>
              </a:spcBef>
              <a:buFontTx/>
              <a:buChar char="•"/>
              <a:defRPr/>
            </a:pPr>
            <a:r>
              <a:rPr lang="sl-SI" dirty="0" smtClean="0">
                <a:cs typeface="Times New Roman" pitchFamily="18" charset="0"/>
              </a:rPr>
              <a:t>odjemalci bodo morali razumeti in uporabljati sistem naprednega merjenja, saj ga drugače ne bodo izkoriščali oziroma ga bodo izkoriščali le v manjši meri;</a:t>
            </a:r>
            <a:endParaRPr lang="en-GB" dirty="0" smtClean="0"/>
          </a:p>
          <a:p>
            <a:pPr>
              <a:spcBef>
                <a:spcPct val="0"/>
              </a:spcBef>
              <a:buFontTx/>
              <a:buChar char="•"/>
              <a:defRPr/>
            </a:pPr>
            <a:r>
              <a:rPr lang="sl-SI" dirty="0" smtClean="0">
                <a:cs typeface="Times New Roman" pitchFamily="18" charset="0"/>
              </a:rPr>
              <a:t>odjemalci bodo v prihodnosti zmeraj bolj prevzemali tudi funkcijo proizvajalcev električne energije (ang. </a:t>
            </a:r>
            <a:r>
              <a:rPr lang="sl-SI" i="1" dirty="0" err="1" smtClean="0">
                <a:cs typeface="Times New Roman" pitchFamily="18" charset="0"/>
              </a:rPr>
              <a:t>prosumer</a:t>
            </a:r>
            <a:r>
              <a:rPr lang="sl-SI" dirty="0" smtClean="0">
                <a:cs typeface="Times New Roman" pitchFamily="18" charset="0"/>
              </a:rPr>
              <a:t>) in bodo zato lahko še bolj intenzivno uporabljali storitve, ki jih sistem naprednega merjenja in širše pametna omrežja ponujajo;</a:t>
            </a:r>
            <a:endParaRPr lang="en-GB" dirty="0" smtClean="0"/>
          </a:p>
          <a:p>
            <a:pPr>
              <a:spcBef>
                <a:spcPct val="0"/>
              </a:spcBef>
              <a:buFontTx/>
              <a:buChar char="•"/>
              <a:defRPr/>
            </a:pPr>
            <a:r>
              <a:rPr lang="sl-SI" dirty="0" smtClean="0">
                <a:cs typeface="Times New Roman" pitchFamily="18" charset="0"/>
              </a:rPr>
              <a:t>odjemalci bodo imeli ključno vlogo pri nastanku in uporabi novih storitev;  </a:t>
            </a:r>
            <a:endParaRPr lang="en-GB" dirty="0" smtClean="0"/>
          </a:p>
          <a:p>
            <a:pPr>
              <a:spcBef>
                <a:spcPct val="0"/>
              </a:spcBef>
              <a:buFontTx/>
              <a:buChar char="•"/>
              <a:defRPr/>
            </a:pPr>
            <a:r>
              <a:rPr lang="sl-SI" dirty="0" smtClean="0">
                <a:cs typeface="Times New Roman" pitchFamily="18" charset="0"/>
              </a:rPr>
              <a:t>odjemalci bodo verjetno  tisti, ki bodo posredno ali neposredno financirali sistem naprednega merjenja ;</a:t>
            </a:r>
            <a:endParaRPr lang="en-GB" dirty="0" smtClean="0"/>
          </a:p>
          <a:p>
            <a:pPr>
              <a:spcBef>
                <a:spcPct val="0"/>
              </a:spcBef>
              <a:buFontTx/>
              <a:buChar char="•"/>
              <a:defRPr/>
            </a:pPr>
            <a:r>
              <a:rPr lang="sl-SI" dirty="0" smtClean="0">
                <a:cs typeface="Times New Roman" pitchFamily="18" charset="0"/>
              </a:rPr>
              <a:t>ker lahko sistemi naprednega merjenja spodbudijo delovanje trga in tako posredno koristijo odjemalcem in drugim udeležencem trga.</a:t>
            </a:r>
          </a:p>
          <a:p>
            <a:pPr>
              <a:spcBef>
                <a:spcPct val="0"/>
              </a:spcBef>
              <a:buFontTx/>
              <a:buChar char="•"/>
              <a:defRPr/>
            </a:pPr>
            <a:endParaRPr lang="sl-SI" dirty="0" smtClean="0">
              <a:cs typeface="Times New Roman" pitchFamily="18" charset="0"/>
            </a:endParaRPr>
          </a:p>
          <a:p>
            <a:pPr marL="342900" indent="-342900">
              <a:defRPr/>
            </a:pPr>
            <a:r>
              <a:rPr lang="sl-SI" dirty="0" smtClean="0">
                <a:cs typeface="Times New Roman" pitchFamily="18" charset="0"/>
              </a:rPr>
              <a:t>3.) </a:t>
            </a:r>
            <a:r>
              <a:rPr lang="sl-SI" u="sng" dirty="0" smtClean="0"/>
              <a:t>Temeljni načeli pri varstvu podatkov in zasebnosti: </a:t>
            </a:r>
          </a:p>
          <a:p>
            <a:pPr marL="342900" indent="-342900">
              <a:defRPr/>
            </a:pPr>
            <a:endParaRPr lang="sl-SI" u="sng" dirty="0" smtClean="0"/>
          </a:p>
          <a:p>
            <a:pPr algn="just">
              <a:defRPr/>
            </a:pPr>
            <a:r>
              <a:rPr lang="sl-SI" dirty="0" smtClean="0"/>
              <a:t>V vsakem primeru, razen kadar se podatki uporabljajo za izvajanje regulirane dejavnosti in za potrebe delovanja trga, je odjemalec tisti, ki odloča o tem, kako, zakaj, kdo in kdaj lahko uporablja informacije pridobljene z meritvami na njegovem sistemskem števcu uporablja.</a:t>
            </a:r>
            <a:endParaRPr lang="sl-SI" b="1" dirty="0" smtClean="0">
              <a:cs typeface="Times New Roman" pitchFamily="18" charset="0"/>
            </a:endParaRPr>
          </a:p>
          <a:p>
            <a:pPr marL="342900" indent="-342900">
              <a:defRPr/>
            </a:pPr>
            <a:endParaRPr lang="sl-SI" dirty="0" smtClean="0">
              <a:cs typeface="Times New Roman" pitchFamily="18" charset="0"/>
            </a:endParaRPr>
          </a:p>
          <a:p>
            <a:pPr algn="just">
              <a:defRPr/>
            </a:pPr>
            <a:r>
              <a:rPr lang="sl-SI" dirty="0" smtClean="0"/>
              <a:t>Odjemalčeva pravica do zasebnosti in varovanja podatkov mora biti v ravnovesju s širšimi družbenimi koristmi, ki jih zagotavljajo gospodarske javne službe in koristmi uvajanja kot so na primer zmanjševanje izpustov toplogrednih plinov.</a:t>
            </a:r>
          </a:p>
          <a:p>
            <a:pPr algn="just">
              <a:defRPr/>
            </a:pPr>
            <a:endParaRPr lang="sl-SI" b="1" dirty="0" smtClean="0">
              <a:cs typeface="Times New Roman" pitchFamily="18" charset="0"/>
            </a:endParaRPr>
          </a:p>
          <a:p>
            <a:pPr marL="342900" indent="-342900">
              <a:defRPr/>
            </a:pPr>
            <a:r>
              <a:rPr lang="sl-SI" dirty="0" smtClean="0">
                <a:cs typeface="Times New Roman" pitchFamily="18" charset="0"/>
              </a:rPr>
              <a:t>4.) </a:t>
            </a:r>
            <a:r>
              <a:rPr lang="sl-SI" u="sng" dirty="0" smtClean="0"/>
              <a:t>Minimalne zahteve funkcionalnosti ali storitev</a:t>
            </a:r>
          </a:p>
          <a:p>
            <a:pPr>
              <a:defRPr/>
            </a:pPr>
            <a:r>
              <a:rPr lang="sl-SI" dirty="0" smtClean="0"/>
              <a:t>Predlog nabora funkcionalnosti na evropskem nivoju se je opredelil v okviru dela mandata </a:t>
            </a:r>
            <a:r>
              <a:rPr lang="sl-SI" b="1" dirty="0" smtClean="0"/>
              <a:t>M/441</a:t>
            </a:r>
            <a:r>
              <a:rPr lang="sl-SI" dirty="0" smtClean="0"/>
              <a:t> z namenom, da bi države članice lahko zagotovile izpolnitev zahtev direktiv tretjega svežnja na področju uvedbe sistema naprednega merjenja</a:t>
            </a:r>
          </a:p>
          <a:p>
            <a:pPr>
              <a:defRPr/>
            </a:pPr>
            <a:r>
              <a:rPr lang="sl-SI" b="1" dirty="0" err="1" smtClean="0"/>
              <a:t>ERGEG</a:t>
            </a:r>
            <a:r>
              <a:rPr lang="sl-SI" b="1" dirty="0" smtClean="0"/>
              <a:t> je predlagal  storitve namesto funkcionalnosti </a:t>
            </a:r>
            <a:r>
              <a:rPr lang="sl-SI" dirty="0" smtClean="0"/>
              <a:t>- s tem se je želel preprečiti vpliv različnih funkcionalnosti, opreme, komunikacijskih standardov in ostalih dejavnikov na to, kar mora oprema omogočati in jo ne glede na vse dejavnike izbrati tako, da bo uporabna tudi v prihodnosti (ang. </a:t>
            </a:r>
            <a:r>
              <a:rPr lang="sl-SI" i="1" dirty="0" err="1" smtClean="0"/>
              <a:t>future</a:t>
            </a:r>
            <a:r>
              <a:rPr lang="sl-SI" i="1" dirty="0" smtClean="0"/>
              <a:t> </a:t>
            </a:r>
            <a:r>
              <a:rPr lang="sl-SI" i="1" dirty="0" err="1" smtClean="0"/>
              <a:t>proof</a:t>
            </a:r>
            <a:r>
              <a:rPr lang="sl-SI" dirty="0" smtClean="0"/>
              <a:t>). </a:t>
            </a:r>
            <a:endParaRPr lang="en-GB" dirty="0" smtClean="0"/>
          </a:p>
          <a:p>
            <a:pPr marL="342900" indent="-342900">
              <a:defRPr/>
            </a:pPr>
            <a:endParaRPr lang="sl-SI" u="sng" dirty="0" smtClean="0"/>
          </a:p>
          <a:p>
            <a:pPr marL="342900" indent="-342900" algn="ctr">
              <a:buFontTx/>
              <a:buAutoNum type="arabicPeriod"/>
              <a:defRPr/>
            </a:pPr>
            <a:endParaRPr lang="sl-SI" b="1" dirty="0" smtClean="0">
              <a:cs typeface="Times New Roman" pitchFamily="18" charset="0"/>
            </a:endParaRPr>
          </a:p>
          <a:p>
            <a:pPr>
              <a:spcBef>
                <a:spcPct val="0"/>
              </a:spcBef>
              <a:defRPr/>
            </a:pPr>
            <a:endParaRPr lang="sl-SI" dirty="0" smtClean="0">
              <a:cs typeface="Times New Roman" pitchFamily="18" charset="0"/>
            </a:endParaRPr>
          </a:p>
          <a:p>
            <a:pPr>
              <a:spcBef>
                <a:spcPct val="0"/>
              </a:spcBef>
              <a:defRPr/>
            </a:pPr>
            <a:endParaRPr lang="sl-SI" dirty="0" smtClean="0"/>
          </a:p>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18</a:t>
            </a:fld>
            <a:endParaRPr lang="sl-SI"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19</a:t>
            </a:fld>
            <a:endParaRPr lang="sl-S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grada stranske slike 1"/>
          <p:cNvSpPr>
            <a:spLocks noGrp="1" noRot="1" noChangeAspect="1" noTextEdit="1"/>
          </p:cNvSpPr>
          <p:nvPr>
            <p:ph type="sldImg"/>
          </p:nvPr>
        </p:nvSpPr>
        <p:spPr>
          <a:ln/>
        </p:spPr>
      </p:sp>
      <p:sp>
        <p:nvSpPr>
          <p:cNvPr id="23555" name="Ograda opomb 2"/>
          <p:cNvSpPr>
            <a:spLocks noGrp="1"/>
          </p:cNvSpPr>
          <p:nvPr>
            <p:ph type="body" idx="1"/>
          </p:nvPr>
        </p:nvSpPr>
        <p:spPr>
          <a:noFill/>
          <a:ln/>
        </p:spPr>
        <p:txBody>
          <a:bodyPr/>
          <a:lstStyle/>
          <a:p>
            <a:r>
              <a:rPr lang="sl-SI" dirty="0" smtClean="0"/>
              <a:t>Analiza mora zajemati vse uporabnike sistema. </a:t>
            </a:r>
          </a:p>
        </p:txBody>
      </p:sp>
      <p:sp>
        <p:nvSpPr>
          <p:cNvPr id="23556" name="Ograda številke diapozitiva 3"/>
          <p:cNvSpPr>
            <a:spLocks noGrp="1"/>
          </p:cNvSpPr>
          <p:nvPr>
            <p:ph type="sldNum" sz="quarter" idx="5"/>
          </p:nvPr>
        </p:nvSpPr>
        <p:spPr>
          <a:noFill/>
        </p:spPr>
        <p:txBody>
          <a:bodyPr/>
          <a:lstStyle/>
          <a:p>
            <a:fld id="{370BAF20-AFEC-41EC-A513-B45A2F81D947}" type="slidenum">
              <a:rPr lang="sl-SI" smtClean="0"/>
              <a:pPr/>
              <a:t>2</a:t>
            </a:fld>
            <a:endParaRPr lang="sl-SI"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20</a:t>
            </a:fld>
            <a:endParaRPr lang="sl-SI"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21</a:t>
            </a:fld>
            <a:endParaRPr lang="sl-SI"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22</a:t>
            </a:fld>
            <a:endParaRPr lang="sl-SI"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23</a:t>
            </a:fld>
            <a:endParaRPr lang="sl-SI"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24</a:t>
            </a:fld>
            <a:endParaRPr lang="sl-SI"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25</a:t>
            </a:fld>
            <a:endParaRPr lang="sl-SI"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26</a:t>
            </a:fld>
            <a:endParaRPr lang="sl-SI"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27</a:t>
            </a:fld>
            <a:endParaRPr lang="sl-SI"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28</a:t>
            </a:fld>
            <a:endParaRPr lang="sl-SI"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29</a:t>
            </a:fld>
            <a:endParaRPr lang="sl-SI"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smtClean="0"/>
              <a:t>Prednosti, ki bi jih imela takšna organiziranost, bi bile:</a:t>
            </a:r>
            <a:endParaRPr lang="en-GB" smtClean="0"/>
          </a:p>
          <a:p>
            <a:pPr>
              <a:buFontTx/>
              <a:buChar char="•"/>
            </a:pPr>
            <a:r>
              <a:rPr lang="sl-SI" smtClean="0"/>
              <a:t>nediskriminatoren dostop do podatkov za vse udeležence trga, </a:t>
            </a:r>
            <a:endParaRPr lang="en-GB" smtClean="0"/>
          </a:p>
          <a:p>
            <a:pPr>
              <a:buFontTx/>
              <a:buChar char="•"/>
            </a:pPr>
            <a:r>
              <a:rPr lang="sl-SI" smtClean="0"/>
              <a:t>preglednost, transparentnost ter varnost/zasebnost/zaupnost podatkov,</a:t>
            </a:r>
            <a:endParaRPr lang="en-GB" smtClean="0"/>
          </a:p>
          <a:p>
            <a:pPr>
              <a:buFontTx/>
              <a:buChar char="•"/>
            </a:pPr>
            <a:r>
              <a:rPr lang="sl-SI" smtClean="0"/>
              <a:t>integriran sistem - na enem mestu se združujejo podatki o porabi vseh energentov, v prvi vrsti električne energije in plina ter kasneje morda še toplote in vode, </a:t>
            </a:r>
            <a:endParaRPr lang="en-GB" smtClean="0"/>
          </a:p>
          <a:p>
            <a:pPr>
              <a:buFontTx/>
              <a:buChar char="•"/>
            </a:pPr>
            <a:r>
              <a:rPr lang="sl-SI" smtClean="0"/>
              <a:t>posredovanje podatkov s sistemskih števcev različnih veličin po enem komunikacijskem kanalu na skupno zbirno mesto ter s tem povezana optimizacija stroškov, </a:t>
            </a:r>
            <a:endParaRPr lang="en-GB" smtClean="0"/>
          </a:p>
          <a:p>
            <a:pPr>
              <a:buFontTx/>
              <a:buChar char="•"/>
            </a:pPr>
            <a:r>
              <a:rPr lang="sl-SI" smtClean="0"/>
              <a:t>poenostavlja in standardizira se posredovanje podatkov udeležencem trga, </a:t>
            </a:r>
            <a:endParaRPr lang="en-GB" smtClean="0"/>
          </a:p>
          <a:p>
            <a:pPr>
              <a:buFontTx/>
              <a:buChar char="•"/>
            </a:pPr>
            <a:r>
              <a:rPr lang="sl-SI" smtClean="0"/>
              <a:t>izkoriščanje ekonomije obsega ter tako zniževanje stroškov hranjenja, obdelave in posredovanja podatkov, </a:t>
            </a:r>
            <a:endParaRPr lang="en-GB" smtClean="0"/>
          </a:p>
          <a:p>
            <a:pPr>
              <a:buFontTx/>
              <a:buChar char="•"/>
            </a:pPr>
            <a:r>
              <a:rPr lang="sl-SI" smtClean="0"/>
              <a:t>uporaba podatkov o porabi različnih energentov za integrirane storitve na področju energetske učinkovitosti in pametnih omrežij,</a:t>
            </a:r>
            <a:endParaRPr lang="en-GB" smtClean="0"/>
          </a:p>
          <a:p>
            <a:pPr>
              <a:buFontTx/>
              <a:buChar char="•"/>
            </a:pPr>
            <a:r>
              <a:rPr lang="sl-SI" smtClean="0"/>
              <a:t>uporaba integriranih podatkov za analize in napovedi.</a:t>
            </a:r>
            <a:endParaRPr lang="en-GB" smtClean="0"/>
          </a:p>
          <a:p>
            <a:endParaRPr lang="en-GB"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3</a:t>
            </a:fld>
            <a:endParaRPr lang="sl-SI"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30</a:t>
            </a:fld>
            <a:endParaRPr lang="sl-SI"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31</a:t>
            </a:fld>
            <a:endParaRPr lang="sl-SI"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32</a:t>
            </a:fld>
            <a:endParaRPr lang="sl-SI"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33</a:t>
            </a:fld>
            <a:endParaRPr lang="sl-SI"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34</a:t>
            </a:fld>
            <a:endParaRPr lang="sl-SI"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35</a:t>
            </a:fld>
            <a:endParaRPr lang="sl-SI"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grada stranske slike 1"/>
          <p:cNvSpPr>
            <a:spLocks noGrp="1" noRot="1" noChangeAspect="1" noTextEdit="1"/>
          </p:cNvSpPr>
          <p:nvPr>
            <p:ph type="sldImg"/>
          </p:nvPr>
        </p:nvSpPr>
        <p:spPr>
          <a:ln/>
        </p:spPr>
      </p:sp>
      <p:sp>
        <p:nvSpPr>
          <p:cNvPr id="34819" name="Ograda opomb 2"/>
          <p:cNvSpPr>
            <a:spLocks noGrp="1"/>
          </p:cNvSpPr>
          <p:nvPr>
            <p:ph type="body" idx="1"/>
          </p:nvPr>
        </p:nvSpPr>
        <p:spPr>
          <a:ln/>
        </p:spPr>
        <p:txBody>
          <a:bodyPr/>
          <a:lstStyle/>
          <a:p>
            <a:pPr>
              <a:defRPr/>
            </a:pPr>
            <a:endParaRPr lang="en-GB" dirty="0" smtClean="0"/>
          </a:p>
        </p:txBody>
      </p:sp>
      <p:sp>
        <p:nvSpPr>
          <p:cNvPr id="24580" name="Ograda številke diapozitiva 3"/>
          <p:cNvSpPr>
            <a:spLocks noGrp="1"/>
          </p:cNvSpPr>
          <p:nvPr>
            <p:ph type="sldNum" sz="quarter" idx="5"/>
          </p:nvPr>
        </p:nvSpPr>
        <p:spPr>
          <a:noFill/>
        </p:spPr>
        <p:txBody>
          <a:bodyPr/>
          <a:lstStyle/>
          <a:p>
            <a:fld id="{930B83F0-60FB-4E8A-B331-A5071D0A23AD}" type="slidenum">
              <a:rPr lang="sl-SI" smtClean="0"/>
              <a:pPr/>
              <a:t>36</a:t>
            </a:fld>
            <a:endParaRPr lang="sl-SI"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grada stranske slike 1"/>
          <p:cNvSpPr>
            <a:spLocks noGrp="1" noRot="1" noChangeAspect="1" noTextEdit="1"/>
          </p:cNvSpPr>
          <p:nvPr>
            <p:ph type="sldImg"/>
          </p:nvPr>
        </p:nvSpPr>
        <p:spPr>
          <a:ln/>
        </p:spPr>
      </p:sp>
      <p:sp>
        <p:nvSpPr>
          <p:cNvPr id="23555" name="Ograda opomb 2"/>
          <p:cNvSpPr>
            <a:spLocks noGrp="1"/>
          </p:cNvSpPr>
          <p:nvPr>
            <p:ph type="body" idx="1"/>
          </p:nvPr>
        </p:nvSpPr>
        <p:spPr>
          <a:noFill/>
          <a:ln/>
        </p:spPr>
        <p:txBody>
          <a:bodyPr/>
          <a:lstStyle/>
          <a:p>
            <a:r>
              <a:rPr lang="sl-SI" dirty="0" smtClean="0"/>
              <a:t>Analiza mora zajemati vse uporabnike sistema. </a:t>
            </a:r>
          </a:p>
          <a:p>
            <a:r>
              <a:rPr lang="sl-SI" dirty="0" smtClean="0"/>
              <a:t>Analiza mora biti kolikor je to mogoče kvantitativna. </a:t>
            </a:r>
          </a:p>
          <a:p>
            <a:r>
              <a:rPr lang="sl-SI" dirty="0" smtClean="0"/>
              <a:t>Analiza stroškov v </a:t>
            </a:r>
            <a:r>
              <a:rPr lang="sl-SI" dirty="0" err="1" smtClean="0"/>
              <a:t>EU</a:t>
            </a:r>
            <a:r>
              <a:rPr lang="sl-SI" dirty="0" smtClean="0"/>
              <a:t> države članice </a:t>
            </a:r>
            <a:r>
              <a:rPr lang="sl-SI" dirty="0" err="1" smtClean="0"/>
              <a:t>CEER</a:t>
            </a:r>
            <a:r>
              <a:rPr lang="sl-SI" dirty="0" smtClean="0"/>
              <a:t>: 11 držav opravilo analizo, 7 rezultatov pozitivnih , 12 držav načrtuje analizo, samo 2 ne načrtujeta analize. </a:t>
            </a:r>
            <a:endParaRPr lang="en-GB" dirty="0" smtClean="0"/>
          </a:p>
        </p:txBody>
      </p:sp>
      <p:sp>
        <p:nvSpPr>
          <p:cNvPr id="23556" name="Ograda številke diapozitiva 3"/>
          <p:cNvSpPr>
            <a:spLocks noGrp="1"/>
          </p:cNvSpPr>
          <p:nvPr>
            <p:ph type="sldNum" sz="quarter" idx="5"/>
          </p:nvPr>
        </p:nvSpPr>
        <p:spPr>
          <a:noFill/>
        </p:spPr>
        <p:txBody>
          <a:bodyPr/>
          <a:lstStyle/>
          <a:p>
            <a:fld id="{370BAF20-AFEC-41EC-A513-B45A2F81D947}" type="slidenum">
              <a:rPr lang="sl-SI" smtClean="0"/>
              <a:pPr/>
              <a:t>37</a:t>
            </a:fld>
            <a:endParaRPr lang="sl-SI"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smtClean="0"/>
              <a:t>Prednosti, ki bi jih imela takšna organiziranost, bi bile:</a:t>
            </a:r>
            <a:endParaRPr lang="en-GB" smtClean="0"/>
          </a:p>
          <a:p>
            <a:pPr>
              <a:buFontTx/>
              <a:buChar char="•"/>
            </a:pPr>
            <a:r>
              <a:rPr lang="sl-SI" smtClean="0"/>
              <a:t>nediskriminatoren dostop do podatkov za vse udeležence trga, </a:t>
            </a:r>
            <a:endParaRPr lang="en-GB" smtClean="0"/>
          </a:p>
          <a:p>
            <a:pPr>
              <a:buFontTx/>
              <a:buChar char="•"/>
            </a:pPr>
            <a:r>
              <a:rPr lang="sl-SI" smtClean="0"/>
              <a:t>preglednost, transparentnost ter varnost/zasebnost/zaupnost podatkov,</a:t>
            </a:r>
            <a:endParaRPr lang="en-GB" smtClean="0"/>
          </a:p>
          <a:p>
            <a:pPr>
              <a:buFontTx/>
              <a:buChar char="•"/>
            </a:pPr>
            <a:r>
              <a:rPr lang="sl-SI" smtClean="0"/>
              <a:t>integriran sistem - na enem mestu se združujejo podatki o porabi vseh energentov, v prvi vrsti električne energije in plina ter kasneje morda še toplote in vode, </a:t>
            </a:r>
            <a:endParaRPr lang="en-GB" smtClean="0"/>
          </a:p>
          <a:p>
            <a:pPr>
              <a:buFontTx/>
              <a:buChar char="•"/>
            </a:pPr>
            <a:r>
              <a:rPr lang="sl-SI" smtClean="0"/>
              <a:t>posredovanje podatkov s sistemskih števcev različnih veličin po enem komunikacijskem kanalu na skupno zbirno mesto ter s tem povezana optimizacija stroškov, </a:t>
            </a:r>
            <a:endParaRPr lang="en-GB" smtClean="0"/>
          </a:p>
          <a:p>
            <a:pPr>
              <a:buFontTx/>
              <a:buChar char="•"/>
            </a:pPr>
            <a:r>
              <a:rPr lang="sl-SI" smtClean="0"/>
              <a:t>poenostavlja in standardizira se posredovanje podatkov udeležencem trga, </a:t>
            </a:r>
            <a:endParaRPr lang="en-GB" smtClean="0"/>
          </a:p>
          <a:p>
            <a:pPr>
              <a:buFontTx/>
              <a:buChar char="•"/>
            </a:pPr>
            <a:r>
              <a:rPr lang="sl-SI" smtClean="0"/>
              <a:t>izkoriščanje ekonomije obsega ter tako zniževanje stroškov hranjenja, obdelave in posredovanja podatkov, </a:t>
            </a:r>
            <a:endParaRPr lang="en-GB" smtClean="0"/>
          </a:p>
          <a:p>
            <a:pPr>
              <a:buFontTx/>
              <a:buChar char="•"/>
            </a:pPr>
            <a:r>
              <a:rPr lang="sl-SI" smtClean="0"/>
              <a:t>uporaba podatkov o porabi različnih energentov za integrirane storitve na področju energetske učinkovitosti in pametnih omrežij,</a:t>
            </a:r>
            <a:endParaRPr lang="en-GB" smtClean="0"/>
          </a:p>
          <a:p>
            <a:pPr>
              <a:buFontTx/>
              <a:buChar char="•"/>
            </a:pPr>
            <a:r>
              <a:rPr lang="sl-SI" smtClean="0"/>
              <a:t>uporaba integriranih podatkov za analize in napovedi.</a:t>
            </a:r>
            <a:endParaRPr lang="en-GB" smtClean="0"/>
          </a:p>
          <a:p>
            <a:endParaRPr lang="en-GB"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4</a:t>
            </a:fld>
            <a:endParaRPr lang="sl-SI"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 </a:t>
            </a:r>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5</a:t>
            </a:fld>
            <a:endParaRPr lang="sl-SI"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 </a:t>
            </a:r>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6</a:t>
            </a:fld>
            <a:endParaRPr lang="sl-SI"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smtClean="0"/>
              <a:t>Prednosti, ki bi jih imela takšna organiziranost, bi bile:</a:t>
            </a:r>
            <a:endParaRPr lang="en-GB" smtClean="0"/>
          </a:p>
          <a:p>
            <a:pPr>
              <a:buFontTx/>
              <a:buChar char="•"/>
            </a:pPr>
            <a:r>
              <a:rPr lang="sl-SI" smtClean="0"/>
              <a:t>nediskriminatoren dostop do podatkov za vse udeležence trga, </a:t>
            </a:r>
            <a:endParaRPr lang="en-GB" smtClean="0"/>
          </a:p>
          <a:p>
            <a:pPr>
              <a:buFontTx/>
              <a:buChar char="•"/>
            </a:pPr>
            <a:r>
              <a:rPr lang="sl-SI" smtClean="0"/>
              <a:t>preglednost, transparentnost ter varnost/zasebnost/zaupnost podatkov,</a:t>
            </a:r>
            <a:endParaRPr lang="en-GB" smtClean="0"/>
          </a:p>
          <a:p>
            <a:pPr>
              <a:buFontTx/>
              <a:buChar char="•"/>
            </a:pPr>
            <a:r>
              <a:rPr lang="sl-SI" smtClean="0"/>
              <a:t>integriran sistem - na enem mestu se združujejo podatki o porabi vseh energentov, v prvi vrsti električne energije in plina ter kasneje morda še toplote in vode, </a:t>
            </a:r>
            <a:endParaRPr lang="en-GB" smtClean="0"/>
          </a:p>
          <a:p>
            <a:pPr>
              <a:buFontTx/>
              <a:buChar char="•"/>
            </a:pPr>
            <a:r>
              <a:rPr lang="sl-SI" smtClean="0"/>
              <a:t>posredovanje podatkov s sistemskih števcev različnih veličin po enem komunikacijskem kanalu na skupno zbirno mesto ter s tem povezana optimizacija stroškov, </a:t>
            </a:r>
            <a:endParaRPr lang="en-GB" smtClean="0"/>
          </a:p>
          <a:p>
            <a:pPr>
              <a:buFontTx/>
              <a:buChar char="•"/>
            </a:pPr>
            <a:r>
              <a:rPr lang="sl-SI" smtClean="0"/>
              <a:t>poenostavlja in standardizira se posredovanje podatkov udeležencem trga, </a:t>
            </a:r>
            <a:endParaRPr lang="en-GB" smtClean="0"/>
          </a:p>
          <a:p>
            <a:pPr>
              <a:buFontTx/>
              <a:buChar char="•"/>
            </a:pPr>
            <a:r>
              <a:rPr lang="sl-SI" smtClean="0"/>
              <a:t>izkoriščanje ekonomije obsega ter tako zniževanje stroškov hranjenja, obdelave in posredovanja podatkov, </a:t>
            </a:r>
            <a:endParaRPr lang="en-GB" smtClean="0"/>
          </a:p>
          <a:p>
            <a:pPr>
              <a:buFontTx/>
              <a:buChar char="•"/>
            </a:pPr>
            <a:r>
              <a:rPr lang="sl-SI" smtClean="0"/>
              <a:t>uporaba podatkov o porabi različnih energentov za integrirane storitve na področju energetske učinkovitosti in pametnih omrežij,</a:t>
            </a:r>
            <a:endParaRPr lang="en-GB" smtClean="0"/>
          </a:p>
          <a:p>
            <a:pPr>
              <a:buFontTx/>
              <a:buChar char="•"/>
            </a:pPr>
            <a:r>
              <a:rPr lang="sl-SI" smtClean="0"/>
              <a:t>uporaba integriranih podatkov za analize in napovedi.</a:t>
            </a:r>
            <a:endParaRPr lang="en-GB" smtClean="0"/>
          </a:p>
          <a:p>
            <a:endParaRPr lang="en-GB"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7</a:t>
            </a:fld>
            <a:endParaRPr lang="sl-SI"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dirty="0" smtClean="0"/>
              <a:t>Prednosti, ki bi jih imela takšna organiziranost, bi bile:</a:t>
            </a:r>
            <a:endParaRPr lang="en-GB" dirty="0" smtClean="0"/>
          </a:p>
          <a:p>
            <a:pPr>
              <a:buFontTx/>
              <a:buChar char="•"/>
            </a:pPr>
            <a:r>
              <a:rPr lang="sl-SI" dirty="0" err="1" smtClean="0"/>
              <a:t>nediskriminatoren</a:t>
            </a:r>
            <a:r>
              <a:rPr lang="sl-SI" dirty="0" smtClean="0"/>
              <a:t> dostop do podatkov za vse udeležence trga, </a:t>
            </a:r>
            <a:endParaRPr lang="en-GB" dirty="0" smtClean="0"/>
          </a:p>
          <a:p>
            <a:pPr>
              <a:buFontTx/>
              <a:buChar char="•"/>
            </a:pPr>
            <a:r>
              <a:rPr lang="sl-SI" dirty="0" smtClean="0"/>
              <a:t>preglednost, transparentnost ter varnost/zasebnost/zaupnost podatkov,</a:t>
            </a:r>
            <a:endParaRPr lang="en-GB" dirty="0" smtClean="0"/>
          </a:p>
          <a:p>
            <a:pPr>
              <a:buFontTx/>
              <a:buChar char="•"/>
            </a:pPr>
            <a:r>
              <a:rPr lang="sl-SI" dirty="0" smtClean="0"/>
              <a:t>integriran sistem - na enem mestu se združujejo podatki o porabi vseh energentov, v prvi vrsti električne energije in plina ter kasneje morda še toplote in vode, </a:t>
            </a:r>
            <a:endParaRPr lang="en-GB" dirty="0" smtClean="0"/>
          </a:p>
          <a:p>
            <a:pPr>
              <a:buFontTx/>
              <a:buChar char="•"/>
            </a:pPr>
            <a:r>
              <a:rPr lang="sl-SI" dirty="0" smtClean="0"/>
              <a:t>posredovanje podatkov s sistemskih števcev različnih veličin po enem komunikacijskem kanalu na skupno zbirno mesto ter s tem povezana optimizacija stroškov, </a:t>
            </a:r>
            <a:endParaRPr lang="en-GB" dirty="0" smtClean="0"/>
          </a:p>
          <a:p>
            <a:pPr>
              <a:buFontTx/>
              <a:buChar char="•"/>
            </a:pPr>
            <a:r>
              <a:rPr lang="sl-SI" dirty="0" smtClean="0"/>
              <a:t>poenostavlja in standardizira se posredovanje podatkov udeležencem trga, </a:t>
            </a:r>
            <a:endParaRPr lang="en-GB" dirty="0" smtClean="0"/>
          </a:p>
          <a:p>
            <a:pPr>
              <a:buFontTx/>
              <a:buChar char="•"/>
            </a:pPr>
            <a:r>
              <a:rPr lang="sl-SI" dirty="0" smtClean="0"/>
              <a:t>izkoriščanje ekonomije obsega ter tako zniževanje stroškov hranjenja, obdelave in posredovanja podatkov, </a:t>
            </a:r>
            <a:endParaRPr lang="en-GB" dirty="0" smtClean="0"/>
          </a:p>
          <a:p>
            <a:pPr>
              <a:buFontTx/>
              <a:buChar char="•"/>
            </a:pPr>
            <a:r>
              <a:rPr lang="sl-SI" dirty="0" smtClean="0"/>
              <a:t>uporaba podatkov o porabi različnih energentov za integrirane storitve na področju energetske učinkovitosti in pametnih omrežij,</a:t>
            </a:r>
            <a:endParaRPr lang="en-GB" dirty="0" smtClean="0"/>
          </a:p>
          <a:p>
            <a:pPr>
              <a:buFontTx/>
              <a:buChar char="•"/>
            </a:pPr>
            <a:r>
              <a:rPr lang="sl-SI" dirty="0" smtClean="0"/>
              <a:t>uporaba integriranih podatkov za analize in napovedi.</a:t>
            </a:r>
            <a:endParaRPr lang="en-GB" dirty="0" smtClean="0"/>
          </a:p>
          <a:p>
            <a:endParaRPr lang="en-GB" dirty="0"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8</a:t>
            </a:fld>
            <a:endParaRPr lang="sl-SI"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grada stranske slike 1"/>
          <p:cNvSpPr>
            <a:spLocks noGrp="1" noRot="1" noChangeAspect="1" noTextEdit="1"/>
          </p:cNvSpPr>
          <p:nvPr>
            <p:ph type="sldImg"/>
          </p:nvPr>
        </p:nvSpPr>
        <p:spPr>
          <a:ln/>
        </p:spPr>
      </p:sp>
      <p:sp>
        <p:nvSpPr>
          <p:cNvPr id="25603" name="Ograda opomb 2"/>
          <p:cNvSpPr>
            <a:spLocks noGrp="1"/>
          </p:cNvSpPr>
          <p:nvPr>
            <p:ph type="body" idx="1"/>
          </p:nvPr>
        </p:nvSpPr>
        <p:spPr>
          <a:noFill/>
          <a:ln/>
        </p:spPr>
        <p:txBody>
          <a:bodyPr/>
          <a:lstStyle/>
          <a:p>
            <a:r>
              <a:rPr lang="sl-SI" smtClean="0"/>
              <a:t>Prednosti, ki bi jih imela takšna organiziranost, bi bile:</a:t>
            </a:r>
            <a:endParaRPr lang="en-GB" smtClean="0"/>
          </a:p>
          <a:p>
            <a:pPr>
              <a:buFontTx/>
              <a:buChar char="•"/>
            </a:pPr>
            <a:r>
              <a:rPr lang="sl-SI" smtClean="0"/>
              <a:t>nediskriminatoren dostop do podatkov za vse udeležence trga, </a:t>
            </a:r>
            <a:endParaRPr lang="en-GB" smtClean="0"/>
          </a:p>
          <a:p>
            <a:pPr>
              <a:buFontTx/>
              <a:buChar char="•"/>
            </a:pPr>
            <a:r>
              <a:rPr lang="sl-SI" smtClean="0"/>
              <a:t>preglednost, transparentnost ter varnost/zasebnost/zaupnost podatkov,</a:t>
            </a:r>
            <a:endParaRPr lang="en-GB" smtClean="0"/>
          </a:p>
          <a:p>
            <a:pPr>
              <a:buFontTx/>
              <a:buChar char="•"/>
            </a:pPr>
            <a:r>
              <a:rPr lang="sl-SI" smtClean="0"/>
              <a:t>integriran sistem - na enem mestu se združujejo podatki o porabi vseh energentov, v prvi vrsti električne energije in plina ter kasneje morda še toplote in vode, </a:t>
            </a:r>
            <a:endParaRPr lang="en-GB" smtClean="0"/>
          </a:p>
          <a:p>
            <a:pPr>
              <a:buFontTx/>
              <a:buChar char="•"/>
            </a:pPr>
            <a:r>
              <a:rPr lang="sl-SI" smtClean="0"/>
              <a:t>posredovanje podatkov s sistemskih števcev različnih veličin po enem komunikacijskem kanalu na skupno zbirno mesto ter s tem povezana optimizacija stroškov, </a:t>
            </a:r>
            <a:endParaRPr lang="en-GB" smtClean="0"/>
          </a:p>
          <a:p>
            <a:pPr>
              <a:buFontTx/>
              <a:buChar char="•"/>
            </a:pPr>
            <a:r>
              <a:rPr lang="sl-SI" smtClean="0"/>
              <a:t>poenostavlja in standardizira se posredovanje podatkov udeležencem trga, </a:t>
            </a:r>
            <a:endParaRPr lang="en-GB" smtClean="0"/>
          </a:p>
          <a:p>
            <a:pPr>
              <a:buFontTx/>
              <a:buChar char="•"/>
            </a:pPr>
            <a:r>
              <a:rPr lang="sl-SI" smtClean="0"/>
              <a:t>izkoriščanje ekonomije obsega ter tako zniževanje stroškov hranjenja, obdelave in posredovanja podatkov, </a:t>
            </a:r>
            <a:endParaRPr lang="en-GB" smtClean="0"/>
          </a:p>
          <a:p>
            <a:pPr>
              <a:buFontTx/>
              <a:buChar char="•"/>
            </a:pPr>
            <a:r>
              <a:rPr lang="sl-SI" smtClean="0"/>
              <a:t>uporaba podatkov o porabi različnih energentov za integrirane storitve na področju energetske učinkovitosti in pametnih omrežij,</a:t>
            </a:r>
            <a:endParaRPr lang="en-GB" smtClean="0"/>
          </a:p>
          <a:p>
            <a:pPr>
              <a:buFontTx/>
              <a:buChar char="•"/>
            </a:pPr>
            <a:r>
              <a:rPr lang="sl-SI" smtClean="0"/>
              <a:t>uporaba integriranih podatkov za analize in napovedi.</a:t>
            </a:r>
            <a:endParaRPr lang="en-GB" smtClean="0"/>
          </a:p>
          <a:p>
            <a:endParaRPr lang="en-GB" smtClean="0"/>
          </a:p>
        </p:txBody>
      </p:sp>
      <p:sp>
        <p:nvSpPr>
          <p:cNvPr id="25604" name="Ograda številke diapozitiva 3"/>
          <p:cNvSpPr>
            <a:spLocks noGrp="1"/>
          </p:cNvSpPr>
          <p:nvPr>
            <p:ph type="sldNum" sz="quarter" idx="5"/>
          </p:nvPr>
        </p:nvSpPr>
        <p:spPr>
          <a:noFill/>
        </p:spPr>
        <p:txBody>
          <a:bodyPr/>
          <a:lstStyle/>
          <a:p>
            <a:fld id="{04A72CC6-BF64-4B8C-ACB1-FA0BF711F63D}" type="slidenum">
              <a:rPr lang="sl-SI" smtClean="0"/>
              <a:pPr/>
              <a:t>9</a:t>
            </a:fld>
            <a:endParaRPr lang="sl-SI"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Naslovni diapozitiv">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9" descr="Agen-VV-eng"/>
          <p:cNvPicPr>
            <a:picLocks noChangeAspect="1" noChangeArrowheads="1"/>
          </p:cNvPicPr>
          <p:nvPr userDrawn="1"/>
        </p:nvPicPr>
        <p:blipFill>
          <a:blip r:embed="rId3" cstate="print"/>
          <a:srcRect l="59737" r="18419" b="68620"/>
          <a:stretch>
            <a:fillRect/>
          </a:stretch>
        </p:blipFill>
        <p:spPr bwMode="auto">
          <a:xfrm>
            <a:off x="0" y="260350"/>
            <a:ext cx="1800225" cy="1136650"/>
          </a:xfrm>
          <a:prstGeom prst="rect">
            <a:avLst/>
          </a:prstGeom>
          <a:noFill/>
          <a:ln w="9525">
            <a:noFill/>
            <a:miter lim="800000"/>
            <a:headEnd/>
            <a:tailEnd/>
          </a:ln>
        </p:spPr>
      </p:pic>
      <p:pic>
        <p:nvPicPr>
          <p:cNvPr id="5" name="Picture 10" descr="Agen-VV-eng"/>
          <p:cNvPicPr>
            <a:picLocks noChangeAspect="1" noChangeArrowheads="1"/>
          </p:cNvPicPr>
          <p:nvPr userDrawn="1"/>
        </p:nvPicPr>
        <p:blipFill>
          <a:blip r:embed="rId3" cstate="print"/>
          <a:srcRect l="37868" t="31378" b="55525"/>
          <a:stretch>
            <a:fillRect/>
          </a:stretch>
        </p:blipFill>
        <p:spPr bwMode="auto">
          <a:xfrm>
            <a:off x="1763713" y="692150"/>
            <a:ext cx="3887787" cy="360363"/>
          </a:xfrm>
          <a:prstGeom prst="rect">
            <a:avLst/>
          </a:prstGeom>
          <a:noFill/>
          <a:ln w="9525">
            <a:noFill/>
            <a:miter lim="800000"/>
            <a:headEnd/>
            <a:tailEnd/>
          </a:ln>
        </p:spPr>
      </p:pic>
      <p:sp>
        <p:nvSpPr>
          <p:cNvPr id="6" name="Rectangle 11"/>
          <p:cNvSpPr>
            <a:spLocks noChangeArrowheads="1"/>
          </p:cNvSpPr>
          <p:nvPr userDrawn="1"/>
        </p:nvSpPr>
        <p:spPr bwMode="auto">
          <a:xfrm>
            <a:off x="1835150" y="476250"/>
            <a:ext cx="3889375" cy="288925"/>
          </a:xfrm>
          <a:prstGeom prst="rect">
            <a:avLst/>
          </a:prstGeom>
          <a:solidFill>
            <a:schemeClr val="bg1"/>
          </a:solidFill>
          <a:ln w="9525">
            <a:noFill/>
            <a:miter lim="800000"/>
            <a:headEnd/>
            <a:tailEnd/>
          </a:ln>
          <a:effectLst/>
        </p:spPr>
        <p:txBody>
          <a:bodyPr wrap="none" tIns="0" rIns="0" bIns="0" anchor="ctr"/>
          <a:lstStyle/>
          <a:p>
            <a:pPr>
              <a:defRPr/>
            </a:pPr>
            <a:endParaRPr lang="sl-SI"/>
          </a:p>
        </p:txBody>
      </p:sp>
      <p:sp>
        <p:nvSpPr>
          <p:cNvPr id="12290" name="Rectangle 2"/>
          <p:cNvSpPr>
            <a:spLocks noGrp="1" noChangeArrowheads="1"/>
          </p:cNvSpPr>
          <p:nvPr>
            <p:ph type="ctrTitle"/>
          </p:nvPr>
        </p:nvSpPr>
        <p:spPr>
          <a:xfrm>
            <a:off x="1524000" y="2362200"/>
            <a:ext cx="7391400" cy="2881313"/>
          </a:xfrm>
        </p:spPr>
        <p:txBody>
          <a:bodyPr/>
          <a:lstStyle>
            <a:lvl1pPr>
              <a:defRPr b="0"/>
            </a:lvl1pPr>
          </a:lstStyle>
          <a:p>
            <a:r>
              <a:rPr lang="sl-SI"/>
              <a:t>Click to edit Master title style</a:t>
            </a:r>
          </a:p>
        </p:txBody>
      </p:sp>
      <p:sp>
        <p:nvSpPr>
          <p:cNvPr id="12291" name="Rectangle 3"/>
          <p:cNvSpPr>
            <a:spLocks noGrp="1" noChangeArrowheads="1"/>
          </p:cNvSpPr>
          <p:nvPr>
            <p:ph type="subTitle" idx="1"/>
          </p:nvPr>
        </p:nvSpPr>
        <p:spPr>
          <a:xfrm>
            <a:off x="1524000" y="5248275"/>
            <a:ext cx="7315200" cy="665163"/>
          </a:xfrm>
        </p:spPr>
        <p:txBody>
          <a:bodyPr/>
          <a:lstStyle>
            <a:lvl1pPr marL="0" indent="0" algn="ctr">
              <a:defRPr/>
            </a:lvl1pPr>
          </a:lstStyle>
          <a:p>
            <a:r>
              <a:rPr lang="sl-SI"/>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r>
              <a:rPr lang="sl-SI"/>
              <a:t>October 2009</a:t>
            </a:r>
          </a:p>
        </p:txBody>
      </p:sp>
      <p:sp>
        <p:nvSpPr>
          <p:cNvPr id="5" name="Ograda številke diapozitiva 4"/>
          <p:cNvSpPr>
            <a:spLocks noGrp="1"/>
          </p:cNvSpPr>
          <p:nvPr>
            <p:ph type="sldNum" sz="quarter" idx="11"/>
          </p:nvPr>
        </p:nvSpPr>
        <p:spPr/>
        <p:txBody>
          <a:bodyPr/>
          <a:lstStyle>
            <a:lvl1pPr>
              <a:defRPr/>
            </a:lvl1pPr>
          </a:lstStyle>
          <a:p>
            <a:pPr>
              <a:defRPr/>
            </a:pPr>
            <a:fld id="{3F9132E0-1146-4E07-9C4A-98AF464DD3B8}" type="slidenum">
              <a:rPr lang="sl-SI"/>
              <a:pPr>
                <a:defRPr/>
              </a:pPr>
              <a:t>‹#›</a:t>
            </a:fld>
            <a:endParaRPr lang="sl-SI">
              <a:solidFill>
                <a:schemeClr val="tx1"/>
              </a:solidFill>
            </a:endParaRPr>
          </a:p>
        </p:txBody>
      </p:sp>
      <p:sp>
        <p:nvSpPr>
          <p:cNvPr id="6" name="Ograda noge 5"/>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775450" y="0"/>
            <a:ext cx="2117725" cy="62484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22275" y="0"/>
            <a:ext cx="6200775" cy="62484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r>
              <a:rPr lang="sl-SI"/>
              <a:t>October 2009</a:t>
            </a:r>
          </a:p>
        </p:txBody>
      </p:sp>
      <p:sp>
        <p:nvSpPr>
          <p:cNvPr id="5" name="Ograda številke diapozitiva 4"/>
          <p:cNvSpPr>
            <a:spLocks noGrp="1"/>
          </p:cNvSpPr>
          <p:nvPr>
            <p:ph type="sldNum" sz="quarter" idx="11"/>
          </p:nvPr>
        </p:nvSpPr>
        <p:spPr/>
        <p:txBody>
          <a:bodyPr/>
          <a:lstStyle>
            <a:lvl1pPr>
              <a:defRPr/>
            </a:lvl1pPr>
          </a:lstStyle>
          <a:p>
            <a:pPr>
              <a:defRPr/>
            </a:pPr>
            <a:fld id="{6B03BEF6-CCC2-4609-80DD-A5ABF0386615}" type="slidenum">
              <a:rPr lang="sl-SI"/>
              <a:pPr>
                <a:defRPr/>
              </a:pPr>
              <a:t>‹#›</a:t>
            </a:fld>
            <a:endParaRPr lang="sl-SI">
              <a:solidFill>
                <a:schemeClr val="tx1"/>
              </a:solidFill>
            </a:endParaRPr>
          </a:p>
        </p:txBody>
      </p:sp>
      <p:sp>
        <p:nvSpPr>
          <p:cNvPr id="6" name="Ograda noge 5"/>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r>
              <a:rPr lang="sl-SI"/>
              <a:t>October 2009</a:t>
            </a:r>
          </a:p>
        </p:txBody>
      </p:sp>
      <p:sp>
        <p:nvSpPr>
          <p:cNvPr id="5" name="Ograda številke diapozitiva 4"/>
          <p:cNvSpPr>
            <a:spLocks noGrp="1"/>
          </p:cNvSpPr>
          <p:nvPr>
            <p:ph type="sldNum" sz="quarter" idx="11"/>
          </p:nvPr>
        </p:nvSpPr>
        <p:spPr/>
        <p:txBody>
          <a:bodyPr/>
          <a:lstStyle>
            <a:lvl1pPr>
              <a:defRPr/>
            </a:lvl1pPr>
          </a:lstStyle>
          <a:p>
            <a:pPr>
              <a:defRPr/>
            </a:pPr>
            <a:fld id="{B5813280-E96A-403A-88C4-05B978A3CDF5}" type="slidenum">
              <a:rPr lang="sl-SI"/>
              <a:pPr>
                <a:defRPr/>
              </a:pPr>
              <a:t>‹#›</a:t>
            </a:fld>
            <a:endParaRPr lang="sl-SI">
              <a:solidFill>
                <a:schemeClr val="tx1"/>
              </a:solidFill>
            </a:endParaRPr>
          </a:p>
        </p:txBody>
      </p:sp>
      <p:sp>
        <p:nvSpPr>
          <p:cNvPr id="6" name="Ograda noge 5"/>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pPr>
              <a:defRPr/>
            </a:pPr>
            <a:r>
              <a:rPr lang="sl-SI"/>
              <a:t>October 2009</a:t>
            </a:r>
          </a:p>
        </p:txBody>
      </p:sp>
      <p:sp>
        <p:nvSpPr>
          <p:cNvPr id="5" name="Ograda številke diapozitiva 4"/>
          <p:cNvSpPr>
            <a:spLocks noGrp="1"/>
          </p:cNvSpPr>
          <p:nvPr>
            <p:ph type="sldNum" sz="quarter" idx="11"/>
          </p:nvPr>
        </p:nvSpPr>
        <p:spPr/>
        <p:txBody>
          <a:bodyPr/>
          <a:lstStyle>
            <a:lvl1pPr>
              <a:defRPr/>
            </a:lvl1pPr>
          </a:lstStyle>
          <a:p>
            <a:pPr>
              <a:defRPr/>
            </a:pPr>
            <a:fld id="{6D8F66AF-2364-46DA-863D-4FB7BAE20318}" type="slidenum">
              <a:rPr lang="sl-SI"/>
              <a:pPr>
                <a:defRPr/>
              </a:pPr>
              <a:t>‹#›</a:t>
            </a:fld>
            <a:endParaRPr lang="sl-SI">
              <a:solidFill>
                <a:schemeClr val="tx1"/>
              </a:solidFill>
            </a:endParaRPr>
          </a:p>
        </p:txBody>
      </p:sp>
      <p:sp>
        <p:nvSpPr>
          <p:cNvPr id="6" name="Ograda noge 5"/>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22275" y="954088"/>
            <a:ext cx="4159250" cy="5294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733925" y="954088"/>
            <a:ext cx="4159250" cy="5294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pPr>
              <a:defRPr/>
            </a:pPr>
            <a:r>
              <a:rPr lang="sl-SI"/>
              <a:t>October 2009</a:t>
            </a:r>
          </a:p>
        </p:txBody>
      </p:sp>
      <p:sp>
        <p:nvSpPr>
          <p:cNvPr id="6" name="Ograda številke diapozitiva 5"/>
          <p:cNvSpPr>
            <a:spLocks noGrp="1"/>
          </p:cNvSpPr>
          <p:nvPr>
            <p:ph type="sldNum" sz="quarter" idx="11"/>
          </p:nvPr>
        </p:nvSpPr>
        <p:spPr/>
        <p:txBody>
          <a:bodyPr/>
          <a:lstStyle>
            <a:lvl1pPr>
              <a:defRPr/>
            </a:lvl1pPr>
          </a:lstStyle>
          <a:p>
            <a:pPr>
              <a:defRPr/>
            </a:pPr>
            <a:fld id="{00F2FE80-C060-498E-AB27-E2376311CAAF}" type="slidenum">
              <a:rPr lang="sl-SI"/>
              <a:pPr>
                <a:defRPr/>
              </a:pPr>
              <a:t>‹#›</a:t>
            </a:fld>
            <a:endParaRPr lang="sl-SI">
              <a:solidFill>
                <a:schemeClr val="tx1"/>
              </a:solidFill>
            </a:endParaRPr>
          </a:p>
        </p:txBody>
      </p:sp>
      <p:sp>
        <p:nvSpPr>
          <p:cNvPr id="7" name="Ograda noge 6"/>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pPr>
              <a:defRPr/>
            </a:pPr>
            <a:r>
              <a:rPr lang="sl-SI"/>
              <a:t>October 2009</a:t>
            </a:r>
          </a:p>
        </p:txBody>
      </p:sp>
      <p:sp>
        <p:nvSpPr>
          <p:cNvPr id="8" name="Ograda številke diapozitiva 7"/>
          <p:cNvSpPr>
            <a:spLocks noGrp="1"/>
          </p:cNvSpPr>
          <p:nvPr>
            <p:ph type="sldNum" sz="quarter" idx="11"/>
          </p:nvPr>
        </p:nvSpPr>
        <p:spPr/>
        <p:txBody>
          <a:bodyPr/>
          <a:lstStyle>
            <a:lvl1pPr>
              <a:defRPr/>
            </a:lvl1pPr>
          </a:lstStyle>
          <a:p>
            <a:pPr>
              <a:defRPr/>
            </a:pPr>
            <a:fld id="{76D3C5C7-60EF-436D-8F9A-990FF41E0B13}" type="slidenum">
              <a:rPr lang="sl-SI"/>
              <a:pPr>
                <a:defRPr/>
              </a:pPr>
              <a:t>‹#›</a:t>
            </a:fld>
            <a:endParaRPr lang="sl-SI">
              <a:solidFill>
                <a:schemeClr val="tx1"/>
              </a:solidFill>
            </a:endParaRPr>
          </a:p>
        </p:txBody>
      </p:sp>
      <p:sp>
        <p:nvSpPr>
          <p:cNvPr id="9" name="Ograda noge 8"/>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pPr>
              <a:defRPr/>
            </a:pPr>
            <a:r>
              <a:rPr lang="sl-SI"/>
              <a:t>October 2009</a:t>
            </a:r>
          </a:p>
        </p:txBody>
      </p:sp>
      <p:sp>
        <p:nvSpPr>
          <p:cNvPr id="4" name="Ograda številke diapozitiva 3"/>
          <p:cNvSpPr>
            <a:spLocks noGrp="1"/>
          </p:cNvSpPr>
          <p:nvPr>
            <p:ph type="sldNum" sz="quarter" idx="11"/>
          </p:nvPr>
        </p:nvSpPr>
        <p:spPr/>
        <p:txBody>
          <a:bodyPr/>
          <a:lstStyle>
            <a:lvl1pPr>
              <a:defRPr/>
            </a:lvl1pPr>
          </a:lstStyle>
          <a:p>
            <a:pPr>
              <a:defRPr/>
            </a:pPr>
            <a:fld id="{F3B7C59A-725F-41BA-85FB-22A67F32A51D}" type="slidenum">
              <a:rPr lang="sl-SI"/>
              <a:pPr>
                <a:defRPr/>
              </a:pPr>
              <a:t>‹#›</a:t>
            </a:fld>
            <a:endParaRPr lang="sl-SI">
              <a:solidFill>
                <a:schemeClr val="tx1"/>
              </a:solidFill>
            </a:endParaRPr>
          </a:p>
        </p:txBody>
      </p:sp>
      <p:sp>
        <p:nvSpPr>
          <p:cNvPr id="5" name="Ograda noge 4"/>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pPr>
              <a:defRPr/>
            </a:pPr>
            <a:r>
              <a:rPr lang="sl-SI"/>
              <a:t>October 2009</a:t>
            </a:r>
          </a:p>
        </p:txBody>
      </p:sp>
      <p:sp>
        <p:nvSpPr>
          <p:cNvPr id="3" name="Ograda številke diapozitiva 2"/>
          <p:cNvSpPr>
            <a:spLocks noGrp="1"/>
          </p:cNvSpPr>
          <p:nvPr>
            <p:ph type="sldNum" sz="quarter" idx="11"/>
          </p:nvPr>
        </p:nvSpPr>
        <p:spPr/>
        <p:txBody>
          <a:bodyPr/>
          <a:lstStyle>
            <a:lvl1pPr>
              <a:defRPr/>
            </a:lvl1pPr>
          </a:lstStyle>
          <a:p>
            <a:pPr>
              <a:defRPr/>
            </a:pPr>
            <a:fld id="{A79BCEA9-6786-4780-A009-52D12EAAFEB1}" type="slidenum">
              <a:rPr lang="sl-SI"/>
              <a:pPr>
                <a:defRPr/>
              </a:pPr>
              <a:t>‹#›</a:t>
            </a:fld>
            <a:endParaRPr lang="sl-SI">
              <a:solidFill>
                <a:schemeClr val="tx1"/>
              </a:solidFill>
            </a:endParaRPr>
          </a:p>
        </p:txBody>
      </p:sp>
      <p:sp>
        <p:nvSpPr>
          <p:cNvPr id="4" name="Ograda noge 3"/>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pPr>
              <a:defRPr/>
            </a:pPr>
            <a:r>
              <a:rPr lang="sl-SI"/>
              <a:t>October 2009</a:t>
            </a:r>
          </a:p>
        </p:txBody>
      </p:sp>
      <p:sp>
        <p:nvSpPr>
          <p:cNvPr id="6" name="Ograda številke diapozitiva 5"/>
          <p:cNvSpPr>
            <a:spLocks noGrp="1"/>
          </p:cNvSpPr>
          <p:nvPr>
            <p:ph type="sldNum" sz="quarter" idx="11"/>
          </p:nvPr>
        </p:nvSpPr>
        <p:spPr/>
        <p:txBody>
          <a:bodyPr/>
          <a:lstStyle>
            <a:lvl1pPr>
              <a:defRPr/>
            </a:lvl1pPr>
          </a:lstStyle>
          <a:p>
            <a:pPr>
              <a:defRPr/>
            </a:pPr>
            <a:fld id="{0A3A43FC-1B68-49A2-83D5-87E5C56E03A0}" type="slidenum">
              <a:rPr lang="sl-SI"/>
              <a:pPr>
                <a:defRPr/>
              </a:pPr>
              <a:t>‹#›</a:t>
            </a:fld>
            <a:endParaRPr lang="sl-SI">
              <a:solidFill>
                <a:schemeClr val="tx1"/>
              </a:solidFill>
            </a:endParaRPr>
          </a:p>
        </p:txBody>
      </p:sp>
      <p:sp>
        <p:nvSpPr>
          <p:cNvPr id="7" name="Ograda noge 6"/>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pPr>
              <a:defRPr/>
            </a:pPr>
            <a:r>
              <a:rPr lang="sl-SI"/>
              <a:t>October 2009</a:t>
            </a:r>
          </a:p>
        </p:txBody>
      </p:sp>
      <p:sp>
        <p:nvSpPr>
          <p:cNvPr id="6" name="Ograda številke diapozitiva 5"/>
          <p:cNvSpPr>
            <a:spLocks noGrp="1"/>
          </p:cNvSpPr>
          <p:nvPr>
            <p:ph type="sldNum" sz="quarter" idx="11"/>
          </p:nvPr>
        </p:nvSpPr>
        <p:spPr/>
        <p:txBody>
          <a:bodyPr/>
          <a:lstStyle>
            <a:lvl1pPr>
              <a:defRPr/>
            </a:lvl1pPr>
          </a:lstStyle>
          <a:p>
            <a:pPr>
              <a:defRPr/>
            </a:pPr>
            <a:fld id="{E7039F02-D460-4164-A1EB-39DF69F2C168}" type="slidenum">
              <a:rPr lang="sl-SI"/>
              <a:pPr>
                <a:defRPr/>
              </a:pPr>
              <a:t>‹#›</a:t>
            </a:fld>
            <a:endParaRPr lang="sl-SI">
              <a:solidFill>
                <a:schemeClr val="tx1"/>
              </a:solidFill>
            </a:endParaRPr>
          </a:p>
        </p:txBody>
      </p:sp>
      <p:sp>
        <p:nvSpPr>
          <p:cNvPr id="7" name="Ograda noge 6"/>
          <p:cNvSpPr>
            <a:spLocks noGrp="1"/>
          </p:cNvSpPr>
          <p:nvPr>
            <p:ph type="ftr" sz="quarter" idx="12"/>
          </p:nvPr>
        </p:nvSpPr>
        <p:spPr/>
        <p:txBody>
          <a:bodyPr/>
          <a:lstStyle>
            <a:lvl1pPr>
              <a:defRPr/>
            </a:lvl1pPr>
          </a:lstStyle>
          <a:p>
            <a:pPr>
              <a:defRPr/>
            </a:pPr>
            <a:r>
              <a:rPr lang="en-US"/>
              <a:t>Energy Agency of the Republic of Slovenia</a:t>
            </a:r>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4625" y="0"/>
            <a:ext cx="7437438"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l-SI" smtClean="0"/>
              <a:t>Naslov poglavja</a:t>
            </a:r>
          </a:p>
        </p:txBody>
      </p:sp>
      <p:sp>
        <p:nvSpPr>
          <p:cNvPr id="1027" name="Rectangle 3"/>
          <p:cNvSpPr>
            <a:spLocks noGrp="1" noChangeArrowheads="1"/>
          </p:cNvSpPr>
          <p:nvPr>
            <p:ph type="body" idx="1"/>
          </p:nvPr>
        </p:nvSpPr>
        <p:spPr bwMode="auto">
          <a:xfrm>
            <a:off x="422275" y="954088"/>
            <a:ext cx="8470900" cy="52943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p>
        </p:txBody>
      </p:sp>
      <p:sp>
        <p:nvSpPr>
          <p:cNvPr id="1028" name="Rectangle 4"/>
          <p:cNvSpPr>
            <a:spLocks noGrp="1" noChangeAspect="1" noChangeArrowheads="1"/>
          </p:cNvSpPr>
          <p:nvPr>
            <p:ph type="dt" sz="half" idx="2"/>
          </p:nvPr>
        </p:nvSpPr>
        <p:spPr bwMode="auto">
          <a:xfrm>
            <a:off x="1295400" y="6477000"/>
            <a:ext cx="1022350" cy="38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spcBef>
                <a:spcPct val="0"/>
              </a:spcBef>
              <a:defRPr sz="1000" b="1"/>
            </a:lvl1pPr>
          </a:lstStyle>
          <a:p>
            <a:pPr>
              <a:defRPr/>
            </a:pPr>
            <a:r>
              <a:rPr lang="sl-SI" dirty="0" err="1"/>
              <a:t>October</a:t>
            </a:r>
            <a:r>
              <a:rPr lang="sl-SI" dirty="0" smtClean="0"/>
              <a:t> 2009</a:t>
            </a:r>
            <a:endParaRPr lang="sl-SI" dirty="0"/>
          </a:p>
        </p:txBody>
      </p:sp>
      <p:sp>
        <p:nvSpPr>
          <p:cNvPr id="1030" name="Rectangle 6"/>
          <p:cNvSpPr>
            <a:spLocks noGrp="1" noChangeArrowheads="1"/>
          </p:cNvSpPr>
          <p:nvPr>
            <p:ph type="sldNum" sz="quarter" idx="4"/>
          </p:nvPr>
        </p:nvSpPr>
        <p:spPr bwMode="auto">
          <a:xfrm>
            <a:off x="0" y="6477000"/>
            <a:ext cx="1295400" cy="38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spcBef>
                <a:spcPct val="0"/>
              </a:spcBef>
              <a:defRPr sz="1000" b="1">
                <a:solidFill>
                  <a:schemeClr val="bg1"/>
                </a:solidFill>
              </a:defRPr>
            </a:lvl1pPr>
          </a:lstStyle>
          <a:p>
            <a:pPr>
              <a:defRPr/>
            </a:pPr>
            <a:fld id="{9B8D18E1-E4DE-410C-9F37-EE0A3DBAC31B}" type="slidenum">
              <a:rPr lang="sl-SI"/>
              <a:pPr>
                <a:defRPr/>
              </a:pPr>
              <a:t>‹#›</a:t>
            </a:fld>
            <a:endParaRPr lang="sl-SI"/>
          </a:p>
        </p:txBody>
      </p:sp>
      <p:sp>
        <p:nvSpPr>
          <p:cNvPr id="1035" name="Rectangle 11"/>
          <p:cNvSpPr>
            <a:spLocks noGrp="1" noChangeAspect="1" noChangeArrowheads="1"/>
          </p:cNvSpPr>
          <p:nvPr>
            <p:ph type="ftr" sz="quarter" idx="3"/>
          </p:nvPr>
        </p:nvSpPr>
        <p:spPr bwMode="auto">
          <a:xfrm>
            <a:off x="2324100" y="6477000"/>
            <a:ext cx="5194300" cy="381000"/>
          </a:xfrm>
          <a:prstGeom prst="rect">
            <a:avLst/>
          </a:prstGeom>
          <a:noFill/>
          <a:ln w="9525">
            <a:noFill/>
            <a:miter lim="800000"/>
            <a:headEnd/>
            <a:tailEnd/>
          </a:ln>
          <a:effectLst/>
        </p:spPr>
        <p:txBody>
          <a:bodyPr vert="horz" wrap="square" lIns="91440" tIns="0" rIns="0" bIns="0" numCol="1" anchor="ctr" anchorCtr="0" compatLnSpc="1">
            <a:prstTxWarp prst="textNoShape">
              <a:avLst/>
            </a:prstTxWarp>
          </a:bodyPr>
          <a:lstStyle>
            <a:lvl1pPr algn="ctr">
              <a:defRPr sz="1000" b="1"/>
            </a:lvl1pPr>
          </a:lstStyle>
          <a:p>
            <a:pPr>
              <a:defRPr/>
            </a:pPr>
            <a:r>
              <a:rPr lang="en-US"/>
              <a:t>Energy Agency of the Republic of Slovenia</a:t>
            </a:r>
            <a:endParaRPr lang="sl-SI"/>
          </a:p>
        </p:txBody>
      </p:sp>
    </p:spTree>
  </p:cSld>
  <p:clrMap bg1="lt1" tx1="dk1" bg2="lt2" tx2="dk2" accent1="accent1" accent2="accent2" accent3="accent3" accent4="accent4" accent5="accent5" accent6="accent6" hlink="hlink" folHlink="folHlink"/>
  <p:sldLayoutIdLst>
    <p:sldLayoutId id="2147484067" r:id="rId1"/>
    <p:sldLayoutId id="2147484068" r:id="rId2"/>
    <p:sldLayoutId id="2147484069" r:id="rId3"/>
    <p:sldLayoutId id="2147484070" r:id="rId4"/>
    <p:sldLayoutId id="2147484071" r:id="rId5"/>
    <p:sldLayoutId id="2147484072" r:id="rId6"/>
    <p:sldLayoutId id="2147484073" r:id="rId7"/>
    <p:sldLayoutId id="2147484074" r:id="rId8"/>
    <p:sldLayoutId id="2147484075" r:id="rId9"/>
    <p:sldLayoutId id="2147484076" r:id="rId10"/>
    <p:sldLayoutId id="2147484077" r:id="rId11"/>
  </p:sldLayoutIdLst>
  <p:timing>
    <p:tnLst>
      <p:par>
        <p:cTn id="1" dur="indefinite" restart="never" nodeType="tmRoot"/>
      </p:par>
    </p:tnLst>
  </p:timing>
  <p:hf hdr="0"/>
  <p:txStyles>
    <p:title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Verdana" pitchFamily="34" charset="0"/>
        </a:defRPr>
      </a:lvl2pPr>
      <a:lvl3pPr algn="l" rtl="0" eaLnBrk="0" fontAlgn="base" hangingPunct="0">
        <a:spcBef>
          <a:spcPct val="0"/>
        </a:spcBef>
        <a:spcAft>
          <a:spcPct val="0"/>
        </a:spcAft>
        <a:defRPr sz="2400" b="1">
          <a:solidFill>
            <a:schemeClr val="tx2"/>
          </a:solidFill>
          <a:latin typeface="Verdana" pitchFamily="34" charset="0"/>
        </a:defRPr>
      </a:lvl3pPr>
      <a:lvl4pPr algn="l" rtl="0" eaLnBrk="0" fontAlgn="base" hangingPunct="0">
        <a:spcBef>
          <a:spcPct val="0"/>
        </a:spcBef>
        <a:spcAft>
          <a:spcPct val="0"/>
        </a:spcAft>
        <a:defRPr sz="2400" b="1">
          <a:solidFill>
            <a:schemeClr val="tx2"/>
          </a:solidFill>
          <a:latin typeface="Verdana" pitchFamily="34" charset="0"/>
        </a:defRPr>
      </a:lvl4pPr>
      <a:lvl5pPr algn="l" rtl="0" eaLnBrk="0" fontAlgn="base" hangingPunct="0">
        <a:spcBef>
          <a:spcPct val="0"/>
        </a:spcBef>
        <a:spcAft>
          <a:spcPct val="0"/>
        </a:spcAft>
        <a:defRPr sz="2400" b="1">
          <a:solidFill>
            <a:schemeClr val="tx2"/>
          </a:solidFill>
          <a:latin typeface="Verdana" pitchFamily="34" charset="0"/>
        </a:defRPr>
      </a:lvl5pPr>
      <a:lvl6pPr marL="457200" algn="l" rtl="0" eaLnBrk="0" fontAlgn="base" hangingPunct="0">
        <a:spcBef>
          <a:spcPct val="0"/>
        </a:spcBef>
        <a:spcAft>
          <a:spcPct val="0"/>
        </a:spcAft>
        <a:defRPr sz="2400" b="1">
          <a:solidFill>
            <a:schemeClr val="tx2"/>
          </a:solidFill>
          <a:latin typeface="Verdana" pitchFamily="34" charset="0"/>
        </a:defRPr>
      </a:lvl6pPr>
      <a:lvl7pPr marL="914400" algn="l" rtl="0" eaLnBrk="0" fontAlgn="base" hangingPunct="0">
        <a:spcBef>
          <a:spcPct val="0"/>
        </a:spcBef>
        <a:spcAft>
          <a:spcPct val="0"/>
        </a:spcAft>
        <a:defRPr sz="2400" b="1">
          <a:solidFill>
            <a:schemeClr val="tx2"/>
          </a:solidFill>
          <a:latin typeface="Verdana" pitchFamily="34" charset="0"/>
        </a:defRPr>
      </a:lvl7pPr>
      <a:lvl8pPr marL="1371600" algn="l" rtl="0" eaLnBrk="0" fontAlgn="base" hangingPunct="0">
        <a:spcBef>
          <a:spcPct val="0"/>
        </a:spcBef>
        <a:spcAft>
          <a:spcPct val="0"/>
        </a:spcAft>
        <a:defRPr sz="2400" b="1">
          <a:solidFill>
            <a:schemeClr val="tx2"/>
          </a:solidFill>
          <a:latin typeface="Verdana" pitchFamily="34" charset="0"/>
        </a:defRPr>
      </a:lvl8pPr>
      <a:lvl9pPr marL="1828800" algn="l" rtl="0" eaLnBrk="0" fontAlgn="base" hangingPunct="0">
        <a:spcBef>
          <a:spcPct val="0"/>
        </a:spcBef>
        <a:spcAft>
          <a:spcPct val="0"/>
        </a:spcAft>
        <a:defRPr sz="24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rgbClr val="5598D8"/>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5598D8"/>
        </a:buClr>
        <a:buChar char="–"/>
        <a:defRPr sz="2800">
          <a:solidFill>
            <a:schemeClr val="tx1"/>
          </a:solidFill>
          <a:latin typeface="+mn-lt"/>
        </a:defRPr>
      </a:lvl2pPr>
      <a:lvl3pPr marL="1143000" indent="-228600" algn="l" rtl="0" eaLnBrk="0" fontAlgn="base" hangingPunct="0">
        <a:spcBef>
          <a:spcPct val="20000"/>
        </a:spcBef>
        <a:spcAft>
          <a:spcPct val="0"/>
        </a:spcAft>
        <a:buClr>
          <a:srgbClr val="5598D8"/>
        </a:buClr>
        <a:buChar char="•"/>
        <a:defRPr sz="2400">
          <a:solidFill>
            <a:schemeClr val="tx1"/>
          </a:solidFill>
          <a:latin typeface="+mn-lt"/>
        </a:defRPr>
      </a:lvl3pPr>
      <a:lvl4pPr marL="1600200" indent="-228600" algn="l" rtl="0" eaLnBrk="0" fontAlgn="base" hangingPunct="0">
        <a:spcBef>
          <a:spcPct val="20000"/>
        </a:spcBef>
        <a:spcAft>
          <a:spcPct val="0"/>
        </a:spcAft>
        <a:buClr>
          <a:srgbClr val="5598D8"/>
        </a:buClr>
        <a:buChar char="–"/>
        <a:defRPr sz="2000">
          <a:solidFill>
            <a:schemeClr val="tx1"/>
          </a:solidFill>
          <a:latin typeface="+mn-lt"/>
        </a:defRPr>
      </a:lvl4pPr>
      <a:lvl5pPr marL="2057400" indent="-228600" algn="l" rtl="0" eaLnBrk="0" fontAlgn="base" hangingPunct="0">
        <a:spcBef>
          <a:spcPct val="20000"/>
        </a:spcBef>
        <a:spcAft>
          <a:spcPct val="0"/>
        </a:spcAft>
        <a:buClr>
          <a:srgbClr val="5598D8"/>
        </a:buClr>
        <a:buChar char="»"/>
        <a:defRPr sz="2000">
          <a:solidFill>
            <a:schemeClr val="tx1"/>
          </a:solidFill>
          <a:latin typeface="+mn-lt"/>
        </a:defRPr>
      </a:lvl5pPr>
      <a:lvl6pPr marL="2514600" indent="-228600" algn="l" rtl="0" eaLnBrk="0" fontAlgn="base" hangingPunct="0">
        <a:spcBef>
          <a:spcPct val="20000"/>
        </a:spcBef>
        <a:spcAft>
          <a:spcPct val="0"/>
        </a:spcAft>
        <a:buClr>
          <a:srgbClr val="5598D8"/>
        </a:buClr>
        <a:defRPr>
          <a:solidFill>
            <a:schemeClr val="tx1"/>
          </a:solidFill>
          <a:latin typeface="+mn-lt"/>
        </a:defRPr>
      </a:lvl6pPr>
      <a:lvl7pPr marL="2971800" indent="-228600" algn="l" rtl="0" eaLnBrk="0" fontAlgn="base" hangingPunct="0">
        <a:spcBef>
          <a:spcPct val="20000"/>
        </a:spcBef>
        <a:spcAft>
          <a:spcPct val="0"/>
        </a:spcAft>
        <a:buClr>
          <a:srgbClr val="5598D8"/>
        </a:buClr>
        <a:defRPr>
          <a:solidFill>
            <a:schemeClr val="tx1"/>
          </a:solidFill>
          <a:latin typeface="+mn-lt"/>
        </a:defRPr>
      </a:lvl7pPr>
      <a:lvl8pPr marL="3429000" indent="-228600" algn="l" rtl="0" eaLnBrk="0" fontAlgn="base" hangingPunct="0">
        <a:spcBef>
          <a:spcPct val="20000"/>
        </a:spcBef>
        <a:spcAft>
          <a:spcPct val="0"/>
        </a:spcAft>
        <a:buClr>
          <a:srgbClr val="5598D8"/>
        </a:buClr>
        <a:defRPr>
          <a:solidFill>
            <a:schemeClr val="tx1"/>
          </a:solidFill>
          <a:latin typeface="+mn-lt"/>
        </a:defRPr>
      </a:lvl8pPr>
      <a:lvl9pPr marL="3886200" indent="-228600" algn="l" rtl="0" eaLnBrk="0" fontAlgn="base" hangingPunct="0">
        <a:spcBef>
          <a:spcPct val="20000"/>
        </a:spcBef>
        <a:spcAft>
          <a:spcPct val="0"/>
        </a:spcAft>
        <a:buClr>
          <a:srgbClr val="5598D8"/>
        </a:buClr>
        <a:defRPr>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kiwipowered.com/services_benefits.html"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600200" y="2517775"/>
            <a:ext cx="7315200" cy="2725738"/>
          </a:xfrm>
          <a:prstGeom prst="rect">
            <a:avLst/>
          </a:prstGeom>
          <a:noFill/>
          <a:ln w="9525">
            <a:noFill/>
            <a:miter lim="800000"/>
            <a:headEnd/>
            <a:tailEnd/>
          </a:ln>
        </p:spPr>
        <p:txBody>
          <a:bodyPr anchor="ctr"/>
          <a:lstStyle/>
          <a:p>
            <a:pPr algn="ctr">
              <a:lnSpc>
                <a:spcPct val="90000"/>
              </a:lnSpc>
              <a:spcBef>
                <a:spcPct val="0"/>
              </a:spcBef>
            </a:pPr>
            <a:r>
              <a:rPr lang="sl-SI" sz="2400" b="1" dirty="0" smtClean="0">
                <a:solidFill>
                  <a:schemeClr val="tx2"/>
                </a:solidFill>
              </a:rPr>
              <a:t>Javna obravnava</a:t>
            </a:r>
          </a:p>
          <a:p>
            <a:pPr algn="ctr">
              <a:lnSpc>
                <a:spcPct val="90000"/>
              </a:lnSpc>
              <a:spcBef>
                <a:spcPct val="0"/>
              </a:spcBef>
            </a:pPr>
            <a:r>
              <a:rPr lang="sl-SI" sz="2400" b="1" dirty="0" smtClean="0">
                <a:solidFill>
                  <a:schemeClr val="tx2"/>
                </a:solidFill>
              </a:rPr>
              <a:t>Uvajanje sistema </a:t>
            </a:r>
            <a:r>
              <a:rPr lang="sl-SI" sz="2400" b="1" dirty="0">
                <a:solidFill>
                  <a:schemeClr val="tx2"/>
                </a:solidFill>
              </a:rPr>
              <a:t>naprednega merjenja električne </a:t>
            </a:r>
            <a:r>
              <a:rPr lang="sl-SI" sz="2400" b="1" dirty="0" smtClean="0">
                <a:solidFill>
                  <a:schemeClr val="tx2"/>
                </a:solidFill>
              </a:rPr>
              <a:t>električne energije in zemeljskega plina </a:t>
            </a:r>
          </a:p>
          <a:p>
            <a:pPr>
              <a:lnSpc>
                <a:spcPct val="90000"/>
              </a:lnSpc>
              <a:spcBef>
                <a:spcPct val="0"/>
              </a:spcBef>
            </a:pPr>
            <a:endParaRPr lang="en-US" sz="2400" b="1" dirty="0">
              <a:solidFill>
                <a:schemeClr val="tx2"/>
              </a:solidFill>
            </a:endParaRPr>
          </a:p>
        </p:txBody>
      </p:sp>
      <p:sp>
        <p:nvSpPr>
          <p:cNvPr id="13315" name="Rectangle 3"/>
          <p:cNvSpPr>
            <a:spLocks noChangeArrowheads="1"/>
          </p:cNvSpPr>
          <p:nvPr/>
        </p:nvSpPr>
        <p:spPr bwMode="auto">
          <a:xfrm>
            <a:off x="1536700" y="5332413"/>
            <a:ext cx="7315200" cy="614362"/>
          </a:xfrm>
          <a:prstGeom prst="rect">
            <a:avLst/>
          </a:prstGeom>
          <a:noFill/>
          <a:ln w="9525">
            <a:noFill/>
            <a:miter lim="800000"/>
            <a:headEnd/>
            <a:tailEnd/>
          </a:ln>
        </p:spPr>
        <p:txBody>
          <a:bodyPr anchor="ctr"/>
          <a:lstStyle/>
          <a:p>
            <a:pPr>
              <a:lnSpc>
                <a:spcPct val="80000"/>
              </a:lnSpc>
              <a:spcBef>
                <a:spcPct val="10000"/>
              </a:spcBef>
              <a:buClr>
                <a:srgbClr val="5598D8"/>
              </a:buClr>
            </a:pPr>
            <a:r>
              <a:rPr lang="sl-SI" sz="2400" dirty="0">
                <a:solidFill>
                  <a:schemeClr val="bg1"/>
                </a:solidFill>
              </a:rPr>
              <a:t> </a:t>
            </a:r>
            <a:endParaRPr lang="en-US" sz="2400" dirty="0">
              <a:solidFill>
                <a:schemeClr val="bg1"/>
              </a:solidFill>
            </a:endParaRPr>
          </a:p>
        </p:txBody>
      </p:sp>
      <p:sp>
        <p:nvSpPr>
          <p:cNvPr id="13316" name="Rectangle 4"/>
          <p:cNvSpPr>
            <a:spLocks noChangeArrowheads="1"/>
          </p:cNvSpPr>
          <p:nvPr/>
        </p:nvSpPr>
        <p:spPr bwMode="auto">
          <a:xfrm>
            <a:off x="1600200" y="1847850"/>
            <a:ext cx="7239000" cy="650875"/>
          </a:xfrm>
          <a:prstGeom prst="rect">
            <a:avLst/>
          </a:prstGeom>
          <a:noFill/>
          <a:ln w="9525">
            <a:noFill/>
            <a:miter lim="800000"/>
            <a:headEnd/>
            <a:tailEnd/>
          </a:ln>
        </p:spPr>
        <p:txBody>
          <a:bodyPr wrap="none" tIns="0" rIns="0" bIns="0" anchor="ctr"/>
          <a:lstStyle/>
          <a:p>
            <a:pPr>
              <a:lnSpc>
                <a:spcPct val="80000"/>
              </a:lnSpc>
              <a:spcBef>
                <a:spcPct val="20000"/>
              </a:spcBef>
            </a:pPr>
            <a:r>
              <a:rPr lang="sl-SI" b="1" dirty="0">
                <a:solidFill>
                  <a:schemeClr val="bg1"/>
                </a:solidFill>
              </a:rPr>
              <a:t>  </a:t>
            </a:r>
            <a:endParaRPr lang="sl-SI" sz="1400" b="1" dirty="0">
              <a:solidFill>
                <a:schemeClr val="bg1"/>
              </a:solidFill>
            </a:endParaRPr>
          </a:p>
        </p:txBody>
      </p:sp>
      <p:sp>
        <p:nvSpPr>
          <p:cNvPr id="13317" name="Rectangle 5"/>
          <p:cNvSpPr>
            <a:spLocks noChangeArrowheads="1"/>
          </p:cNvSpPr>
          <p:nvPr/>
        </p:nvSpPr>
        <p:spPr bwMode="auto">
          <a:xfrm>
            <a:off x="1600200" y="5994400"/>
            <a:ext cx="7239000" cy="676275"/>
          </a:xfrm>
          <a:prstGeom prst="rect">
            <a:avLst/>
          </a:prstGeom>
          <a:noFill/>
          <a:ln w="9525">
            <a:noFill/>
            <a:miter lim="800000"/>
            <a:headEnd/>
            <a:tailEnd/>
          </a:ln>
        </p:spPr>
        <p:txBody>
          <a:bodyPr wrap="none" tIns="0" rIns="0" bIns="0" anchor="ctr"/>
          <a:lstStyle/>
          <a:p>
            <a:pPr>
              <a:lnSpc>
                <a:spcPct val="80000"/>
              </a:lnSpc>
              <a:spcBef>
                <a:spcPct val="20000"/>
              </a:spcBef>
            </a:pPr>
            <a:r>
              <a:rPr lang="sl-SI" b="1" dirty="0" smtClean="0">
                <a:solidFill>
                  <a:schemeClr val="bg1"/>
                </a:solidFill>
              </a:rPr>
              <a:t>Maribor 10.06.2011</a:t>
            </a:r>
            <a:endParaRPr lang="sl-SI" b="1" dirty="0">
              <a:solidFill>
                <a:schemeClr val="bg1"/>
              </a:solidFill>
            </a:endParaRPr>
          </a:p>
        </p:txBody>
      </p:sp>
      <p:sp>
        <p:nvSpPr>
          <p:cNvPr id="13318" name="Rectangle 5"/>
          <p:cNvSpPr>
            <a:spLocks noChangeArrowheads="1"/>
          </p:cNvSpPr>
          <p:nvPr/>
        </p:nvSpPr>
        <p:spPr bwMode="auto">
          <a:xfrm>
            <a:off x="1570038" y="1852613"/>
            <a:ext cx="7239000" cy="676275"/>
          </a:xfrm>
          <a:prstGeom prst="rect">
            <a:avLst/>
          </a:prstGeom>
          <a:noFill/>
          <a:ln w="9525">
            <a:noFill/>
            <a:miter lim="800000"/>
            <a:headEnd/>
            <a:tailEnd/>
          </a:ln>
        </p:spPr>
        <p:txBody>
          <a:bodyPr wrap="none" tIns="0" rIns="0" bIns="0" anchor="ctr"/>
          <a:lstStyle/>
          <a:p>
            <a:pPr>
              <a:lnSpc>
                <a:spcPct val="80000"/>
              </a:lnSpc>
              <a:spcBef>
                <a:spcPct val="20000"/>
              </a:spcBef>
            </a:pPr>
            <a:r>
              <a:rPr lang="sl-SI" b="1" dirty="0" smtClean="0">
                <a:solidFill>
                  <a:schemeClr val="bg1"/>
                </a:solidFill>
              </a:rPr>
              <a:t>David Batič, Vinko Nedelko, Rok </a:t>
            </a:r>
            <a:r>
              <a:rPr lang="sl-SI" b="1" dirty="0" err="1">
                <a:solidFill>
                  <a:schemeClr val="bg1"/>
                </a:solidFill>
              </a:rPr>
              <a:t>Kšela</a:t>
            </a:r>
            <a:endParaRPr lang="sl-SI" b="1" dirty="0">
              <a:solidFill>
                <a:schemeClr val="bg1"/>
              </a:solidFill>
            </a:endParaRPr>
          </a:p>
        </p:txBody>
      </p:sp>
      <p:sp>
        <p:nvSpPr>
          <p:cNvPr id="13319" name="Rectangle 5"/>
          <p:cNvSpPr>
            <a:spLocks noChangeArrowheads="1"/>
          </p:cNvSpPr>
          <p:nvPr/>
        </p:nvSpPr>
        <p:spPr bwMode="auto">
          <a:xfrm>
            <a:off x="1601788" y="5319713"/>
            <a:ext cx="7239000" cy="676275"/>
          </a:xfrm>
          <a:prstGeom prst="rect">
            <a:avLst/>
          </a:prstGeom>
          <a:noFill/>
          <a:ln w="9525">
            <a:noFill/>
            <a:miter lim="800000"/>
            <a:headEnd/>
            <a:tailEnd/>
          </a:ln>
        </p:spPr>
        <p:txBody>
          <a:bodyPr wrap="none" tIns="0" rIns="0" bIns="0" anchor="ctr"/>
          <a:lstStyle/>
          <a:p>
            <a:pPr>
              <a:lnSpc>
                <a:spcPct val="80000"/>
              </a:lnSpc>
              <a:spcBef>
                <a:spcPct val="20000"/>
              </a:spcBef>
            </a:pPr>
            <a:r>
              <a:rPr lang="sl-SI" b="1" dirty="0" smtClean="0">
                <a:solidFill>
                  <a:schemeClr val="bg1"/>
                </a:solidFill>
              </a:rPr>
              <a:t> </a:t>
            </a:r>
            <a:endParaRPr lang="sl-SI"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10</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73425" y="699713"/>
            <a:ext cx="7251590" cy="5909310"/>
          </a:xfrm>
          <a:prstGeom prst="rect">
            <a:avLst/>
          </a:prstGeom>
          <a:noFill/>
        </p:spPr>
        <p:txBody>
          <a:bodyPr wrap="square" rtlCol="0">
            <a:spAutoFit/>
          </a:bodyPr>
          <a:lstStyle/>
          <a:p>
            <a:r>
              <a:rPr lang="sl-SI" b="1" i="1" dirty="0" err="1" smtClean="0"/>
              <a:t>EE</a:t>
            </a:r>
            <a:r>
              <a:rPr lang="sl-SI" b="1" i="1" dirty="0" smtClean="0"/>
              <a:t> + </a:t>
            </a:r>
            <a:r>
              <a:rPr lang="sl-SI" b="1" i="1" dirty="0" err="1" smtClean="0"/>
              <a:t>ZP</a:t>
            </a:r>
            <a:r>
              <a:rPr lang="sl-SI" b="1" i="1" dirty="0" smtClean="0"/>
              <a:t> + TOPLOTA+VODA+.......</a:t>
            </a:r>
          </a:p>
          <a:p>
            <a:r>
              <a:rPr lang="sl-SI" b="1" i="1" dirty="0" smtClean="0"/>
              <a:t>DA</a:t>
            </a:r>
          </a:p>
          <a:p>
            <a:r>
              <a:rPr lang="sl-SI" b="1" dirty="0" smtClean="0">
                <a:solidFill>
                  <a:srgbClr val="00B050"/>
                </a:solidFill>
              </a:rPr>
              <a:t>Argumenti za: </a:t>
            </a:r>
          </a:p>
          <a:p>
            <a:r>
              <a:rPr lang="sl-SI" dirty="0" smtClean="0"/>
              <a:t>-</a:t>
            </a:r>
            <a:r>
              <a:rPr lang="sl-SI" b="1" dirty="0" smtClean="0"/>
              <a:t> </a:t>
            </a:r>
            <a:r>
              <a:rPr lang="sl-SI" dirty="0" smtClean="0"/>
              <a:t>tehnično izvedljivo,</a:t>
            </a:r>
          </a:p>
          <a:p>
            <a:pPr>
              <a:buFontTx/>
              <a:buChar char="-"/>
            </a:pPr>
            <a:r>
              <a:rPr lang="sl-SI" dirty="0" smtClean="0"/>
              <a:t> stroškovno učinkovito.</a:t>
            </a:r>
          </a:p>
          <a:p>
            <a:pPr>
              <a:buFontTx/>
              <a:buChar char="-"/>
            </a:pPr>
            <a:endParaRPr lang="sl-SI" b="1" dirty="0" smtClean="0">
              <a:solidFill>
                <a:srgbClr val="00B050"/>
              </a:solidFill>
            </a:endParaRPr>
          </a:p>
          <a:p>
            <a:r>
              <a:rPr lang="sl-SI" b="1" dirty="0" smtClean="0">
                <a:solidFill>
                  <a:srgbClr val="002060"/>
                </a:solidFill>
              </a:rPr>
              <a:t>Opozorila, predlogi: </a:t>
            </a:r>
          </a:p>
          <a:p>
            <a:r>
              <a:rPr lang="sl-SI" b="1" dirty="0" smtClean="0"/>
              <a:t>- </a:t>
            </a:r>
            <a:r>
              <a:rPr lang="sl-SI" dirty="0" smtClean="0"/>
              <a:t>SODO </a:t>
            </a:r>
            <a:r>
              <a:rPr lang="sl-SI" dirty="0" err="1" smtClean="0"/>
              <a:t>ZP</a:t>
            </a:r>
            <a:r>
              <a:rPr lang="sl-SI" dirty="0" smtClean="0"/>
              <a:t> naj sam določi ali želi povezavo preko sistema </a:t>
            </a:r>
            <a:r>
              <a:rPr lang="sl-SI" dirty="0" err="1" smtClean="0"/>
              <a:t>EE</a:t>
            </a:r>
            <a:r>
              <a:rPr lang="sl-SI" dirty="0" smtClean="0"/>
              <a:t> ali direktno povezavo sistemski števec – merilni center,</a:t>
            </a:r>
          </a:p>
          <a:p>
            <a:pPr>
              <a:buFontTx/>
              <a:buChar char="-"/>
            </a:pPr>
            <a:r>
              <a:rPr lang="en-GB" dirty="0" err="1" smtClean="0"/>
              <a:t>vsako</a:t>
            </a:r>
            <a:r>
              <a:rPr lang="en-GB" dirty="0" smtClean="0"/>
              <a:t> </a:t>
            </a:r>
            <a:r>
              <a:rPr lang="en-GB" dirty="0" err="1" smtClean="0"/>
              <a:t>podjetje</a:t>
            </a:r>
            <a:r>
              <a:rPr lang="en-GB" dirty="0" smtClean="0"/>
              <a:t> </a:t>
            </a:r>
            <a:r>
              <a:rPr lang="sl-SI" dirty="0" smtClean="0"/>
              <a:t>želi </a:t>
            </a:r>
            <a:r>
              <a:rPr lang="en-GB" dirty="0" err="1" smtClean="0"/>
              <a:t>vzpostaviti</a:t>
            </a:r>
            <a:r>
              <a:rPr lang="en-GB" dirty="0" smtClean="0"/>
              <a:t> </a:t>
            </a:r>
            <a:r>
              <a:rPr lang="en-GB" dirty="0" err="1" smtClean="0"/>
              <a:t>lasten</a:t>
            </a:r>
            <a:r>
              <a:rPr lang="en-GB" dirty="0" smtClean="0"/>
              <a:t> </a:t>
            </a:r>
            <a:r>
              <a:rPr lang="en-GB" dirty="0" err="1" smtClean="0"/>
              <a:t>sistem</a:t>
            </a:r>
            <a:r>
              <a:rPr lang="sl-SI" dirty="0" smtClean="0"/>
              <a:t>, </a:t>
            </a:r>
          </a:p>
          <a:p>
            <a:pPr>
              <a:buFontTx/>
              <a:buChar char="-"/>
            </a:pPr>
            <a:r>
              <a:rPr lang="sl-SI" dirty="0" smtClean="0"/>
              <a:t>potrebno bo povezovanje podjetij, skupna baza podatkov, </a:t>
            </a:r>
          </a:p>
          <a:p>
            <a:pPr>
              <a:buFontTx/>
              <a:buChar char="-"/>
            </a:pPr>
            <a:r>
              <a:rPr lang="sl-SI" dirty="0" smtClean="0"/>
              <a:t>prilagoditev sistema na specifike </a:t>
            </a:r>
            <a:r>
              <a:rPr lang="sl-SI" dirty="0" err="1" smtClean="0"/>
              <a:t>EE</a:t>
            </a:r>
            <a:r>
              <a:rPr lang="sl-SI" dirty="0" smtClean="0"/>
              <a:t>, </a:t>
            </a:r>
            <a:r>
              <a:rPr lang="sl-SI" dirty="0" err="1" smtClean="0"/>
              <a:t>ZP</a:t>
            </a:r>
            <a:r>
              <a:rPr lang="sl-SI" dirty="0" smtClean="0"/>
              <a:t>...  kot so merilni dan, frekvenca merjenja, konica.</a:t>
            </a:r>
            <a:endParaRPr lang="sl-SI" b="1" dirty="0" smtClean="0"/>
          </a:p>
          <a:p>
            <a:endParaRPr lang="sl-SI" b="1" dirty="0" smtClean="0"/>
          </a:p>
          <a:p>
            <a:r>
              <a:rPr lang="sl-SI" b="1" dirty="0" smtClean="0">
                <a:solidFill>
                  <a:srgbClr val="00B050"/>
                </a:solidFill>
              </a:rPr>
              <a:t> </a:t>
            </a:r>
            <a:endParaRPr lang="sl-SI"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11</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73425" y="699713"/>
            <a:ext cx="7251590" cy="5355312"/>
          </a:xfrm>
          <a:prstGeom prst="rect">
            <a:avLst/>
          </a:prstGeom>
          <a:noFill/>
        </p:spPr>
        <p:txBody>
          <a:bodyPr wrap="square" rtlCol="0">
            <a:spAutoFit/>
          </a:bodyPr>
          <a:lstStyle/>
          <a:p>
            <a:r>
              <a:rPr lang="sl-SI" b="1" i="1" dirty="0" smtClean="0"/>
              <a:t>Podatkovni in storitveni center za pametna omrežja</a:t>
            </a:r>
          </a:p>
          <a:p>
            <a:r>
              <a:rPr lang="sl-SI" b="1" i="1" dirty="0" err="1" smtClean="0"/>
              <a:t>PSCPO</a:t>
            </a:r>
            <a:r>
              <a:rPr lang="sl-SI" b="1" i="1" dirty="0" smtClean="0"/>
              <a:t>  </a:t>
            </a:r>
            <a:endParaRPr lang="sl-SI" b="1" dirty="0" smtClean="0"/>
          </a:p>
          <a:p>
            <a:endParaRPr lang="sl-SI" b="1" dirty="0" smtClean="0"/>
          </a:p>
          <a:p>
            <a:r>
              <a:rPr lang="sl-SI" b="1" dirty="0" smtClean="0">
                <a:solidFill>
                  <a:srgbClr val="00B050"/>
                </a:solidFill>
              </a:rPr>
              <a:t>Argumenti za uvedbo novega subjekta </a:t>
            </a:r>
          </a:p>
          <a:p>
            <a:pPr>
              <a:buFontTx/>
              <a:buChar char="-"/>
            </a:pPr>
            <a:r>
              <a:rPr lang="en-GB" dirty="0" err="1" smtClean="0"/>
              <a:t>glede</a:t>
            </a:r>
            <a:r>
              <a:rPr lang="en-GB" dirty="0" smtClean="0"/>
              <a:t> </a:t>
            </a:r>
            <a:r>
              <a:rPr lang="en-GB" dirty="0" err="1" smtClean="0"/>
              <a:t>nediskriminatornega</a:t>
            </a:r>
            <a:r>
              <a:rPr lang="en-GB" dirty="0" smtClean="0"/>
              <a:t> </a:t>
            </a:r>
            <a:r>
              <a:rPr lang="en-GB" dirty="0" err="1" smtClean="0"/>
              <a:t>upravljanja</a:t>
            </a:r>
            <a:r>
              <a:rPr lang="en-GB" dirty="0" smtClean="0"/>
              <a:t> z </a:t>
            </a:r>
            <a:r>
              <a:rPr lang="en-GB" dirty="0" err="1" smtClean="0"/>
              <a:t>vsemi</a:t>
            </a:r>
            <a:r>
              <a:rPr lang="en-GB" dirty="0" smtClean="0"/>
              <a:t> </a:t>
            </a:r>
            <a:r>
              <a:rPr lang="en-GB" dirty="0" err="1" smtClean="0"/>
              <a:t>podatki</a:t>
            </a:r>
            <a:r>
              <a:rPr lang="sl-SI" dirty="0" smtClean="0"/>
              <a:t> je takšen </a:t>
            </a:r>
            <a:r>
              <a:rPr lang="sl-SI" dirty="0" smtClean="0"/>
              <a:t>model</a:t>
            </a:r>
            <a:r>
              <a:rPr lang="en-GB" dirty="0" smtClean="0"/>
              <a:t> </a:t>
            </a:r>
            <a:r>
              <a:rPr lang="en-GB" dirty="0" err="1" smtClean="0"/>
              <a:t>optimalen</a:t>
            </a:r>
            <a:r>
              <a:rPr lang="sl-SI" dirty="0" smtClean="0"/>
              <a:t>,</a:t>
            </a:r>
          </a:p>
          <a:p>
            <a:pPr>
              <a:buFontTx/>
              <a:buChar char="-"/>
            </a:pPr>
            <a:r>
              <a:rPr lang="sl-SI" dirty="0" smtClean="0"/>
              <a:t>izboljšano upravljanje s podatki,</a:t>
            </a:r>
          </a:p>
          <a:p>
            <a:pPr>
              <a:buFontTx/>
              <a:buChar char="-"/>
            </a:pPr>
            <a:r>
              <a:rPr lang="sl-SI" dirty="0" smtClean="0"/>
              <a:t>omogočanje izvajanje s storitvami na področju pametnih omrežij.</a:t>
            </a:r>
          </a:p>
          <a:p>
            <a:r>
              <a:rPr lang="sl-SI" b="1" dirty="0" smtClean="0">
                <a:solidFill>
                  <a:srgbClr val="FF0000"/>
                </a:solidFill>
              </a:rPr>
              <a:t>Proti uvedbi novega subjekta </a:t>
            </a:r>
          </a:p>
          <a:p>
            <a:pPr>
              <a:buFontTx/>
              <a:buChar char="-"/>
            </a:pPr>
            <a:r>
              <a:rPr lang="sl-SI" dirty="0" smtClean="0"/>
              <a:t> stroški , ekonomska upravičenost, </a:t>
            </a:r>
          </a:p>
          <a:p>
            <a:pPr>
              <a:buFontTx/>
              <a:buChar char="-"/>
            </a:pPr>
            <a:r>
              <a:rPr lang="sl-SI" dirty="0" smtClean="0"/>
              <a:t> racionalizacija reguliranih podjetij v državi,  </a:t>
            </a:r>
          </a:p>
          <a:p>
            <a:pPr>
              <a:buFontTx/>
              <a:buChar char="-"/>
            </a:pPr>
            <a:r>
              <a:rPr lang="sl-SI" dirty="0" smtClean="0"/>
              <a:t> če merjenje izvaja SODO, ni potrebe po vzpostavitvi novega subjekta.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12</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121133" y="755373"/>
            <a:ext cx="7251590" cy="3139321"/>
          </a:xfrm>
          <a:prstGeom prst="rect">
            <a:avLst/>
          </a:prstGeom>
          <a:noFill/>
        </p:spPr>
        <p:txBody>
          <a:bodyPr wrap="square" rtlCol="0">
            <a:spAutoFit/>
          </a:bodyPr>
          <a:lstStyle/>
          <a:p>
            <a:r>
              <a:rPr lang="sl-SI" b="1" i="1" dirty="0" smtClean="0"/>
              <a:t>Podatkovni in storitveni center za pametna omrežja</a:t>
            </a:r>
          </a:p>
          <a:p>
            <a:r>
              <a:rPr lang="sl-SI" b="1" i="1" dirty="0" err="1" smtClean="0"/>
              <a:t>PSCPO</a:t>
            </a:r>
            <a:endParaRPr lang="sl-SI" b="1" dirty="0" smtClean="0"/>
          </a:p>
          <a:p>
            <a:pPr algn="just"/>
            <a:endParaRPr lang="sl-SI" b="1" dirty="0" smtClean="0">
              <a:solidFill>
                <a:srgbClr val="002060"/>
              </a:solidFill>
            </a:endParaRPr>
          </a:p>
          <a:p>
            <a:pPr algn="just"/>
            <a:r>
              <a:rPr lang="sl-SI" b="1" dirty="0" smtClean="0">
                <a:solidFill>
                  <a:srgbClr val="002060"/>
                </a:solidFill>
              </a:rPr>
              <a:t>Opozorila, pripombe: </a:t>
            </a:r>
            <a:r>
              <a:rPr lang="sl-SI" dirty="0" smtClean="0">
                <a:solidFill>
                  <a:srgbClr val="002060"/>
                </a:solidFill>
              </a:rPr>
              <a:t> </a:t>
            </a:r>
          </a:p>
          <a:p>
            <a:pPr algn="just">
              <a:buFontTx/>
              <a:buChar char="-"/>
            </a:pPr>
            <a:r>
              <a:rPr lang="sl-SI" dirty="0" smtClean="0"/>
              <a:t> </a:t>
            </a:r>
            <a:r>
              <a:rPr lang="en-GB" dirty="0" err="1" smtClean="0"/>
              <a:t>centraliz</a:t>
            </a:r>
            <a:r>
              <a:rPr lang="sl-SI" dirty="0" err="1" smtClean="0"/>
              <a:t>acija</a:t>
            </a:r>
            <a:r>
              <a:rPr lang="sl-SI" dirty="0" smtClean="0"/>
              <a:t> podatkov - </a:t>
            </a:r>
            <a:r>
              <a:rPr lang="en-GB" dirty="0" err="1" smtClean="0"/>
              <a:t>močnejši</a:t>
            </a:r>
            <a:r>
              <a:rPr lang="en-GB" dirty="0" smtClean="0"/>
              <a:t> </a:t>
            </a:r>
            <a:r>
              <a:rPr lang="en-GB" dirty="0" err="1" smtClean="0"/>
              <a:t>interesi</a:t>
            </a:r>
            <a:r>
              <a:rPr lang="en-GB" dirty="0" smtClean="0"/>
              <a:t> </a:t>
            </a:r>
            <a:r>
              <a:rPr lang="en-GB" dirty="0" err="1" smtClean="0"/>
              <a:t>za</a:t>
            </a:r>
            <a:r>
              <a:rPr lang="en-GB" dirty="0" smtClean="0"/>
              <a:t> </a:t>
            </a:r>
            <a:r>
              <a:rPr lang="en-GB" dirty="0" err="1" smtClean="0"/>
              <a:t>dostop</a:t>
            </a:r>
            <a:r>
              <a:rPr lang="en-GB" dirty="0" smtClean="0"/>
              <a:t> do </a:t>
            </a:r>
            <a:r>
              <a:rPr lang="en-GB" dirty="0" err="1" smtClean="0"/>
              <a:t>podatkov</a:t>
            </a:r>
            <a:r>
              <a:rPr lang="sl-SI" dirty="0" smtClean="0"/>
              <a:t>. Potrebni strožji varovalni ukrepi,</a:t>
            </a:r>
          </a:p>
          <a:p>
            <a:pPr algn="just">
              <a:buFontTx/>
              <a:buChar char="-"/>
            </a:pPr>
            <a:r>
              <a:rPr lang="sl-SI" dirty="0" smtClean="0"/>
              <a:t>veliko dela na podatkovnih bazah, </a:t>
            </a:r>
          </a:p>
          <a:p>
            <a:pPr>
              <a:buFontTx/>
              <a:buChar char="-"/>
            </a:pPr>
            <a:r>
              <a:rPr lang="sl-SI" dirty="0" smtClean="0"/>
              <a:t> več mnenj naj vlogo </a:t>
            </a:r>
            <a:r>
              <a:rPr lang="sl-SI" dirty="0" err="1" smtClean="0"/>
              <a:t>PSCPO</a:t>
            </a:r>
            <a:r>
              <a:rPr lang="sl-SI" dirty="0" smtClean="0"/>
              <a:t> prevzame SODO.</a:t>
            </a:r>
            <a:endParaRPr lang="sl-SI"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13</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938253" y="691762"/>
            <a:ext cx="7586621" cy="5216813"/>
          </a:xfrm>
          <a:prstGeom prst="rect">
            <a:avLst/>
          </a:prstGeom>
          <a:noFill/>
        </p:spPr>
        <p:txBody>
          <a:bodyPr wrap="square" rtlCol="0">
            <a:spAutoFit/>
          </a:bodyPr>
          <a:lstStyle/>
          <a:p>
            <a:r>
              <a:rPr lang="sl-SI" b="1" i="1" dirty="0" smtClean="0"/>
              <a:t>Naloge </a:t>
            </a:r>
            <a:r>
              <a:rPr lang="sl-SI" b="1" i="1" dirty="0" err="1" smtClean="0"/>
              <a:t>PSCPO</a:t>
            </a:r>
            <a:r>
              <a:rPr lang="sl-SI" b="1" i="1" dirty="0" smtClean="0"/>
              <a:t> predstavljene v dokumentu, so bile v glavnem akceptirane</a:t>
            </a:r>
            <a:endParaRPr lang="sl-SI" i="1" dirty="0" smtClean="0"/>
          </a:p>
          <a:p>
            <a:pPr lvl="0"/>
            <a:r>
              <a:rPr lang="sl-SI" dirty="0" smtClean="0"/>
              <a:t>- </a:t>
            </a:r>
            <a:r>
              <a:rPr lang="sl-SI" u="sng" dirty="0" smtClean="0"/>
              <a:t>zagotavljanje varnih komunikacij in nadzora dostopa do podatkov</a:t>
            </a:r>
            <a:r>
              <a:rPr lang="sl-SI" dirty="0" smtClean="0"/>
              <a:t>: vzpostavitev varne komunikacijske infrastrukture  ter zagotavljati dostop do merilnih podatkov le pooblaščenim subjektom</a:t>
            </a:r>
            <a:endParaRPr lang="en-GB" dirty="0" smtClean="0"/>
          </a:p>
          <a:p>
            <a:pPr lvl="0"/>
            <a:r>
              <a:rPr lang="sl-SI" dirty="0" smtClean="0"/>
              <a:t>- </a:t>
            </a:r>
            <a:r>
              <a:rPr lang="sl-SI" u="sng" dirty="0" smtClean="0"/>
              <a:t>storitve prevajanja</a:t>
            </a:r>
            <a:r>
              <a:rPr lang="sl-SI" dirty="0" smtClean="0"/>
              <a:t>: zagotavljati centralno storitev za prevajanje sporočil v konsistentno obliko in za njihovo usmerjanje k avtoriziranim udeležencem  </a:t>
            </a:r>
            <a:endParaRPr lang="en-GB" dirty="0" smtClean="0"/>
          </a:p>
          <a:p>
            <a:pPr lvl="0"/>
            <a:r>
              <a:rPr lang="sl-SI" dirty="0" smtClean="0"/>
              <a:t>- </a:t>
            </a:r>
            <a:r>
              <a:rPr lang="sl-SI" u="sng" dirty="0" smtClean="0"/>
              <a:t>storitev razvrščanja zahtev po podatkih </a:t>
            </a:r>
            <a:r>
              <a:rPr lang="sl-SI" dirty="0" smtClean="0"/>
              <a:t>(poizvedba) zagotavljanje storitev koordiniranega poizvedovanja po podatkih </a:t>
            </a:r>
            <a:endParaRPr lang="en-GB" dirty="0" smtClean="0"/>
          </a:p>
          <a:p>
            <a:pPr lvl="0">
              <a:buFontTx/>
              <a:buChar char="-"/>
            </a:pPr>
            <a:r>
              <a:rPr lang="sl-SI" u="sng" dirty="0" smtClean="0"/>
              <a:t>nudenje storitev</a:t>
            </a:r>
            <a:r>
              <a:rPr lang="sl-SI" dirty="0" smtClean="0"/>
              <a:t>, ki podpirajo razvoj inovativnih storitev, predvsem s področja upravljanja s porabo. </a:t>
            </a:r>
          </a:p>
          <a:p>
            <a:pPr lvl="0"/>
            <a:r>
              <a:rPr lang="sl-SI" b="1" dirty="0" smtClean="0">
                <a:solidFill>
                  <a:srgbClr val="002060"/>
                </a:solidFill>
              </a:rPr>
              <a:t>Opozorilo: </a:t>
            </a:r>
            <a:r>
              <a:rPr lang="sl-SI" dirty="0" err="1" smtClean="0"/>
              <a:t>PSCPO</a:t>
            </a:r>
            <a:r>
              <a:rPr lang="sl-SI" dirty="0" smtClean="0"/>
              <a:t> ne bi smel izvajati </a:t>
            </a:r>
            <a:r>
              <a:rPr lang="en-GB" dirty="0" err="1" smtClean="0"/>
              <a:t>storitve</a:t>
            </a:r>
            <a:r>
              <a:rPr lang="en-GB" dirty="0" smtClean="0"/>
              <a:t> v </a:t>
            </a:r>
            <a:r>
              <a:rPr lang="en-GB" dirty="0" err="1" smtClean="0"/>
              <a:t>zvezi</a:t>
            </a:r>
            <a:r>
              <a:rPr lang="en-GB" dirty="0" smtClean="0"/>
              <a:t> s </a:t>
            </a:r>
            <a:r>
              <a:rPr lang="en-GB" dirty="0" err="1" smtClean="0"/>
              <a:t>podatki</a:t>
            </a:r>
            <a:r>
              <a:rPr lang="en-GB" dirty="0" smtClean="0"/>
              <a:t>, </a:t>
            </a:r>
            <a:r>
              <a:rPr lang="sl-SI" dirty="0" smtClean="0"/>
              <a:t>te bodo </a:t>
            </a:r>
            <a:r>
              <a:rPr lang="en-GB" dirty="0" err="1" smtClean="0"/>
              <a:t>izvajali</a:t>
            </a:r>
            <a:r>
              <a:rPr lang="en-GB" dirty="0" smtClean="0"/>
              <a:t> </a:t>
            </a:r>
            <a:r>
              <a:rPr lang="en-GB" dirty="0" err="1" smtClean="0"/>
              <a:t>udeleženci</a:t>
            </a:r>
            <a:r>
              <a:rPr lang="en-GB" dirty="0" smtClean="0"/>
              <a:t> </a:t>
            </a:r>
            <a:r>
              <a:rPr lang="en-GB" dirty="0" err="1" smtClean="0"/>
              <a:t>na</a:t>
            </a:r>
            <a:r>
              <a:rPr lang="en-GB" dirty="0" smtClean="0"/>
              <a:t> </a:t>
            </a:r>
            <a:r>
              <a:rPr lang="en-GB" dirty="0" err="1" smtClean="0"/>
              <a:t>trgu</a:t>
            </a:r>
            <a:r>
              <a:rPr lang="en-GB" dirty="0" smtClean="0"/>
              <a:t>. </a:t>
            </a:r>
            <a:endParaRPr lang="sl-SI"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14</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970059" y="978009"/>
            <a:ext cx="7394712" cy="5078313"/>
          </a:xfrm>
          <a:prstGeom prst="rect">
            <a:avLst/>
          </a:prstGeom>
          <a:noFill/>
        </p:spPr>
        <p:txBody>
          <a:bodyPr wrap="square" rtlCol="0">
            <a:spAutoFit/>
          </a:bodyPr>
          <a:lstStyle/>
          <a:p>
            <a:r>
              <a:rPr lang="sl-SI" b="1" i="1" dirty="0" smtClean="0"/>
              <a:t>Vloga sistemskega operaterja ( iz vidika sistema naprednega merjenja)</a:t>
            </a:r>
          </a:p>
          <a:p>
            <a:endParaRPr lang="sl-SI" i="1" dirty="0" smtClean="0"/>
          </a:p>
          <a:p>
            <a:pPr lvl="0">
              <a:buFontTx/>
              <a:buChar char="-"/>
            </a:pPr>
            <a:r>
              <a:rPr lang="sl-SI" b="1" dirty="0" smtClean="0"/>
              <a:t>merjenje,</a:t>
            </a:r>
          </a:p>
          <a:p>
            <a:pPr lvl="0">
              <a:buFontTx/>
              <a:buChar char="-"/>
            </a:pPr>
            <a:r>
              <a:rPr lang="sl-SI" b="1" dirty="0" smtClean="0"/>
              <a:t>nadzor merilnih naprav, naključno testiranje na odjemnih mestih,</a:t>
            </a:r>
          </a:p>
          <a:p>
            <a:pPr lvl="0">
              <a:buFontTx/>
              <a:buChar char="-"/>
            </a:pPr>
            <a:r>
              <a:rPr lang="sl-SI" b="1" dirty="0" smtClean="0"/>
              <a:t>nadzorovanje kakovosti omrežja, </a:t>
            </a:r>
          </a:p>
          <a:p>
            <a:pPr lvl="0">
              <a:buFontTx/>
              <a:buChar char="-"/>
            </a:pPr>
            <a:r>
              <a:rPr lang="sl-SI" b="1" dirty="0" smtClean="0"/>
              <a:t>merjenje izgub,</a:t>
            </a:r>
          </a:p>
          <a:p>
            <a:pPr lvl="0">
              <a:buFontTx/>
              <a:buChar char="-"/>
            </a:pPr>
            <a:r>
              <a:rPr lang="sl-SI" b="1" dirty="0" smtClean="0"/>
              <a:t>ocenjevanje stanja distribucijskega omrežja, </a:t>
            </a:r>
          </a:p>
          <a:p>
            <a:pPr lvl="0">
              <a:buFontTx/>
              <a:buChar char="-"/>
            </a:pPr>
            <a:r>
              <a:rPr lang="sl-SI" b="1" dirty="0" smtClean="0"/>
              <a:t>načrtovanje omrežja. </a:t>
            </a:r>
            <a:endParaRPr lang="sl-SI" dirty="0" smtClean="0"/>
          </a:p>
          <a:p>
            <a:pPr lvl="0">
              <a:buFontTx/>
              <a:buChar char="-"/>
            </a:pPr>
            <a:endParaRPr lang="sl-SI" dirty="0" smtClean="0"/>
          </a:p>
          <a:p>
            <a:pPr lvl="0">
              <a:buFontTx/>
              <a:buChar char="-"/>
            </a:pPr>
            <a:endParaRPr lang="en-GB" dirty="0" smtClean="0"/>
          </a:p>
          <a:p>
            <a:pPr lvl="0"/>
            <a:endParaRPr lang="sl-SI"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15</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Storitve za odjemalca</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818983" y="709406"/>
            <a:ext cx="7610642" cy="6186309"/>
          </a:xfrm>
          <a:prstGeom prst="rect">
            <a:avLst/>
          </a:prstGeom>
          <a:noFill/>
        </p:spPr>
        <p:txBody>
          <a:bodyPr wrap="square" rtlCol="0">
            <a:spAutoFit/>
          </a:bodyPr>
          <a:lstStyle/>
          <a:p>
            <a:r>
              <a:rPr lang="sl-SI" b="1" i="1" dirty="0" smtClean="0"/>
              <a:t>Vse </a:t>
            </a:r>
            <a:r>
              <a:rPr lang="en-GB" b="1" i="1" dirty="0" err="1" smtClean="0"/>
              <a:t>storitve</a:t>
            </a:r>
            <a:r>
              <a:rPr lang="en-GB" b="1" i="1" dirty="0" smtClean="0"/>
              <a:t> </a:t>
            </a:r>
            <a:r>
              <a:rPr lang="en-GB" b="1" i="1" dirty="0" err="1" smtClean="0"/>
              <a:t>posredovanja</a:t>
            </a:r>
            <a:r>
              <a:rPr lang="en-GB" b="1" i="1" dirty="0" smtClean="0"/>
              <a:t> </a:t>
            </a:r>
            <a:r>
              <a:rPr lang="en-GB" b="1" i="1" dirty="0" err="1" smtClean="0"/>
              <a:t>podatkov</a:t>
            </a:r>
            <a:r>
              <a:rPr lang="en-GB" b="1" i="1" dirty="0" smtClean="0"/>
              <a:t> </a:t>
            </a:r>
            <a:r>
              <a:rPr lang="en-GB" b="1" i="1" dirty="0" err="1" smtClean="0"/>
              <a:t>odjemalcu</a:t>
            </a:r>
            <a:r>
              <a:rPr lang="en-GB" b="1" i="1" dirty="0" smtClean="0"/>
              <a:t> v </a:t>
            </a:r>
            <a:r>
              <a:rPr lang="en-GB" b="1" i="1" dirty="0" err="1" smtClean="0"/>
              <a:t>elektronski</a:t>
            </a:r>
            <a:r>
              <a:rPr lang="en-GB" b="1" i="1" dirty="0" smtClean="0"/>
              <a:t> </a:t>
            </a:r>
            <a:r>
              <a:rPr lang="en-GB" b="1" i="1" dirty="0" err="1" smtClean="0"/>
              <a:t>obliki</a:t>
            </a:r>
            <a:r>
              <a:rPr lang="en-GB" b="1" i="1" dirty="0" smtClean="0"/>
              <a:t> </a:t>
            </a:r>
            <a:r>
              <a:rPr lang="sl-SI" b="1" i="1" dirty="0" smtClean="0"/>
              <a:t>so </a:t>
            </a:r>
            <a:r>
              <a:rPr lang="en-GB" b="1" i="1" dirty="0" err="1" smtClean="0"/>
              <a:t>brezplačne</a:t>
            </a:r>
            <a:r>
              <a:rPr lang="en-GB" b="1" i="1" dirty="0" smtClean="0"/>
              <a:t>. </a:t>
            </a:r>
            <a:r>
              <a:rPr lang="sl-SI" b="1" i="1" dirty="0" smtClean="0"/>
              <a:t> </a:t>
            </a:r>
            <a:endParaRPr lang="sl-SI" b="1" dirty="0" smtClean="0"/>
          </a:p>
          <a:p>
            <a:endParaRPr lang="sl-SI" b="1" dirty="0" smtClean="0"/>
          </a:p>
          <a:p>
            <a:r>
              <a:rPr lang="sl-SI" b="1" dirty="0" smtClean="0"/>
              <a:t>Brezplačni osnovni podatki (nabor se definira), plačljivi dodatni.</a:t>
            </a:r>
          </a:p>
          <a:p>
            <a:pPr marL="342900" indent="-342900"/>
            <a:r>
              <a:rPr lang="sl-SI" b="1" dirty="0" smtClean="0">
                <a:solidFill>
                  <a:srgbClr val="00B050"/>
                </a:solidFill>
              </a:rPr>
              <a:t>Argumenti: </a:t>
            </a:r>
          </a:p>
          <a:p>
            <a:pPr marL="342900" indent="-342900"/>
            <a:r>
              <a:rPr lang="sl-SI" dirty="0" smtClean="0"/>
              <a:t>-   posredovanje nekaterih podatkov je povezano z dodatnimi stroški, npr. posredovanje  podatkov arhiva z počasnejšim dostopom ..  </a:t>
            </a:r>
          </a:p>
          <a:p>
            <a:pPr marL="342900" indent="-342900"/>
            <a:r>
              <a:rPr lang="sl-SI" dirty="0" smtClean="0"/>
              <a:t> </a:t>
            </a:r>
            <a:r>
              <a:rPr lang="sl-SI" b="1" dirty="0" smtClean="0">
                <a:solidFill>
                  <a:srgbClr val="002060"/>
                </a:solidFill>
              </a:rPr>
              <a:t>Opozorila: </a:t>
            </a:r>
          </a:p>
          <a:p>
            <a:pPr marL="342900" indent="-342900">
              <a:buFontTx/>
              <a:buChar char="-"/>
            </a:pPr>
            <a:r>
              <a:rPr lang="sl-SI" dirty="0" smtClean="0"/>
              <a:t>brezplačni podatki tudi v pisni obliki, saj veliko gospodinjstev ne uporablja interneta, sem spadajo predvsem ranljive skupine odjemalcev (npr. starejši), </a:t>
            </a:r>
          </a:p>
          <a:p>
            <a:pPr marL="342900" indent="-342900">
              <a:buFontTx/>
              <a:buChar char="-"/>
            </a:pPr>
            <a:r>
              <a:rPr lang="sl-SI" dirty="0" smtClean="0"/>
              <a:t>plačljivost ne sme zavirati </a:t>
            </a:r>
            <a:r>
              <a:rPr lang="sl-SI" dirty="0" err="1" smtClean="0"/>
              <a:t>DSM</a:t>
            </a:r>
            <a:r>
              <a:rPr lang="sl-SI" dirty="0" smtClean="0"/>
              <a:t>,</a:t>
            </a:r>
          </a:p>
          <a:p>
            <a:pPr marL="342900" indent="-342900">
              <a:buFontTx/>
              <a:buChar char="-"/>
            </a:pPr>
            <a:r>
              <a:rPr lang="sl-SI" dirty="0" smtClean="0"/>
              <a:t>brezplačni podatki - komunikacijski kanal, ki bo ekonomičen,</a:t>
            </a:r>
          </a:p>
          <a:p>
            <a:pPr marL="342900" indent="-342900">
              <a:buFontTx/>
              <a:buChar char="-"/>
            </a:pPr>
            <a:r>
              <a:rPr lang="sl-SI" dirty="0" smtClean="0"/>
              <a:t>posredovalec podatkov odjemalcu naj bo dobavitelj. </a:t>
            </a:r>
          </a:p>
          <a:p>
            <a:pPr marL="342900" indent="-342900"/>
            <a:endParaRPr lang="sl-SI"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16</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Storitve za odjemalca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14400" y="628236"/>
            <a:ext cx="8022866" cy="6047809"/>
          </a:xfrm>
          <a:prstGeom prst="rect">
            <a:avLst/>
          </a:prstGeom>
          <a:noFill/>
        </p:spPr>
        <p:txBody>
          <a:bodyPr wrap="square" rtlCol="0">
            <a:spAutoFit/>
          </a:bodyPr>
          <a:lstStyle/>
          <a:p>
            <a:pPr marL="342900" indent="-342900"/>
            <a:r>
              <a:rPr lang="sl-SI" b="1" i="1" dirty="0" smtClean="0"/>
              <a:t>Enostavnejša zamenjava dobavitelja </a:t>
            </a:r>
          </a:p>
          <a:p>
            <a:pPr marL="342900" indent="-342900"/>
            <a:r>
              <a:rPr lang="sl-SI" b="1" dirty="0" smtClean="0"/>
              <a:t>Skrajšanje časa potrebnega za zamenjavo od dveh do nekaj dni (?) </a:t>
            </a:r>
          </a:p>
          <a:p>
            <a:pPr marL="342900" indent="-342900"/>
            <a:r>
              <a:rPr lang="sl-SI" b="1" dirty="0" smtClean="0">
                <a:solidFill>
                  <a:srgbClr val="00B050"/>
                </a:solidFill>
              </a:rPr>
              <a:t>Argumenti za:</a:t>
            </a:r>
            <a:endParaRPr lang="sl-SI" dirty="0" smtClean="0">
              <a:solidFill>
                <a:srgbClr val="00B050"/>
              </a:solidFill>
            </a:endParaRPr>
          </a:p>
          <a:p>
            <a:pPr marL="342900" indent="-342900">
              <a:buFontTx/>
              <a:buChar char="-"/>
            </a:pPr>
            <a:r>
              <a:rPr lang="sl-SI" dirty="0" smtClean="0"/>
              <a:t>tehnologija omogoča skrajšanje časa, </a:t>
            </a:r>
          </a:p>
          <a:p>
            <a:pPr marL="342900" indent="-342900">
              <a:buFontTx/>
              <a:buChar char="-"/>
            </a:pPr>
            <a:r>
              <a:rPr lang="sl-SI" dirty="0" smtClean="0"/>
              <a:t>odčitki bodo na voljo znotraj 24 urnega obdobja, </a:t>
            </a:r>
          </a:p>
          <a:p>
            <a:pPr marL="342900" indent="-342900">
              <a:buFontTx/>
              <a:buChar char="-"/>
            </a:pPr>
            <a:r>
              <a:rPr lang="sl-SI" dirty="0" smtClean="0"/>
              <a:t>vsi potrebni podatki o odjemnem mestu bodo na enem mestu. </a:t>
            </a:r>
          </a:p>
          <a:p>
            <a:pPr marL="342900" indent="-342900"/>
            <a:r>
              <a:rPr lang="sl-SI" b="1" dirty="0" smtClean="0">
                <a:solidFill>
                  <a:srgbClr val="FF0000"/>
                </a:solidFill>
              </a:rPr>
              <a:t>Argumenti proti: </a:t>
            </a:r>
          </a:p>
          <a:p>
            <a:pPr marL="342900" indent="-342900">
              <a:buFontTx/>
              <a:buChar char="-"/>
            </a:pPr>
            <a:r>
              <a:rPr lang="sl-SI" dirty="0" smtClean="0"/>
              <a:t>dodatni stroški,</a:t>
            </a:r>
          </a:p>
          <a:p>
            <a:pPr marL="342900" indent="-342900">
              <a:buFontTx/>
              <a:buChar char="-"/>
            </a:pPr>
            <a:r>
              <a:rPr lang="sl-SI" dirty="0" smtClean="0"/>
              <a:t>možnost neuspešnega daljinskega odčitavanja,</a:t>
            </a:r>
          </a:p>
          <a:p>
            <a:pPr marL="342900" indent="-342900">
              <a:buFontTx/>
              <a:buChar char="-"/>
            </a:pPr>
            <a:r>
              <a:rPr lang="sl-SI" dirty="0" smtClean="0"/>
              <a:t>obračunavanje je mesečno, s tega stališča nima smisla krajšati časa potrebnega za zamenjavo dobavitelja.</a:t>
            </a:r>
          </a:p>
          <a:p>
            <a:r>
              <a:rPr lang="sl-SI" b="1" dirty="0" smtClean="0">
                <a:solidFill>
                  <a:srgbClr val="002060"/>
                </a:solidFill>
              </a:rPr>
              <a:t>Opozorila: </a:t>
            </a:r>
            <a:r>
              <a:rPr lang="sl-SI" dirty="0" smtClean="0"/>
              <a:t>ločiti selitev, spremembo pogodbe, menjavo dobavitelja. Problem </a:t>
            </a:r>
            <a:r>
              <a:rPr lang="en-GB" dirty="0" err="1" smtClean="0"/>
              <a:t>dostop</a:t>
            </a:r>
            <a:r>
              <a:rPr lang="sl-SI" dirty="0" smtClean="0"/>
              <a:t>a </a:t>
            </a:r>
            <a:r>
              <a:rPr lang="en-GB" dirty="0" smtClean="0"/>
              <a:t>do </a:t>
            </a:r>
            <a:r>
              <a:rPr lang="en-GB" dirty="0" err="1" smtClean="0"/>
              <a:t>merilnih</a:t>
            </a:r>
            <a:r>
              <a:rPr lang="en-GB" dirty="0" smtClean="0"/>
              <a:t> </a:t>
            </a:r>
            <a:r>
              <a:rPr lang="en-GB" dirty="0" err="1" smtClean="0"/>
              <a:t>naprav</a:t>
            </a:r>
            <a:r>
              <a:rPr lang="en-GB" dirty="0" smtClean="0"/>
              <a:t> in </a:t>
            </a:r>
            <a:r>
              <a:rPr lang="en-GB" dirty="0" err="1" smtClean="0"/>
              <a:t>kontrol</a:t>
            </a:r>
            <a:r>
              <a:rPr lang="sl-SI" dirty="0" smtClean="0"/>
              <a:t>a </a:t>
            </a:r>
            <a:r>
              <a:rPr lang="en-GB" dirty="0" err="1" smtClean="0"/>
              <a:t>pogodb</a:t>
            </a:r>
            <a:r>
              <a:rPr lang="en-GB" dirty="0" smtClean="0"/>
              <a:t>. </a:t>
            </a:r>
          </a:p>
          <a:p>
            <a:pPr marL="342900" indent="-342900"/>
            <a:endParaRPr lang="sl-SI"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17</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Storitve za odjemalca (</a:t>
            </a:r>
            <a:r>
              <a:rPr lang="sl-SI" dirty="0" err="1" smtClean="0"/>
              <a:t>EE</a:t>
            </a:r>
            <a:r>
              <a:rPr lang="sl-SI" dirty="0" smtClean="0"/>
              <a:t>)</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14400" y="763326"/>
            <a:ext cx="7339054" cy="4662815"/>
          </a:xfrm>
          <a:prstGeom prst="rect">
            <a:avLst/>
          </a:prstGeom>
          <a:noFill/>
        </p:spPr>
        <p:txBody>
          <a:bodyPr wrap="square" rtlCol="0">
            <a:spAutoFit/>
          </a:bodyPr>
          <a:lstStyle/>
          <a:p>
            <a:pPr marL="342900" indent="-342900"/>
            <a:r>
              <a:rPr lang="sl-SI" b="1" i="1" dirty="0" smtClean="0"/>
              <a:t>Primeren časovni interval za meritev porabe  </a:t>
            </a:r>
          </a:p>
          <a:p>
            <a:pPr marL="342900" indent="-342900"/>
            <a:endParaRPr lang="sl-SI" b="1" dirty="0" smtClean="0"/>
          </a:p>
          <a:p>
            <a:pPr marL="342900" indent="-342900"/>
            <a:r>
              <a:rPr lang="sl-SI" b="1" dirty="0" smtClean="0"/>
              <a:t>15 minut</a:t>
            </a:r>
          </a:p>
          <a:p>
            <a:pPr marL="342900" indent="-342900"/>
            <a:r>
              <a:rPr lang="sl-SI" b="1" dirty="0" smtClean="0">
                <a:solidFill>
                  <a:srgbClr val="002060"/>
                </a:solidFill>
              </a:rPr>
              <a:t>Opozorila, predlogi: </a:t>
            </a:r>
            <a:r>
              <a:rPr lang="sl-SI" dirty="0" smtClean="0">
                <a:solidFill>
                  <a:srgbClr val="002060"/>
                </a:solidFill>
              </a:rPr>
              <a:t> </a:t>
            </a:r>
          </a:p>
          <a:p>
            <a:pPr marL="342900" indent="-342900">
              <a:buFontTx/>
              <a:buChar char="-"/>
            </a:pPr>
            <a:r>
              <a:rPr lang="sl-SI" dirty="0" smtClean="0"/>
              <a:t>interval bi moral biti predmet analize stroškov in koristi,</a:t>
            </a:r>
          </a:p>
          <a:p>
            <a:pPr marL="342900" indent="-342900">
              <a:buFontTx/>
              <a:buChar char="-"/>
            </a:pPr>
            <a:r>
              <a:rPr lang="sl-SI" dirty="0" smtClean="0"/>
              <a:t>interval naj bo različen za gospodinjstva in poslovne odjemalce, </a:t>
            </a:r>
          </a:p>
          <a:p>
            <a:pPr marL="342900" indent="-342900">
              <a:buFontTx/>
              <a:buChar char="-"/>
            </a:pPr>
            <a:r>
              <a:rPr lang="sl-SI" dirty="0" smtClean="0"/>
              <a:t>tehnični problemi: veliko število odjemalcev na </a:t>
            </a:r>
            <a:r>
              <a:rPr lang="sl-SI" dirty="0" err="1" smtClean="0"/>
              <a:t>TP</a:t>
            </a:r>
            <a:r>
              <a:rPr lang="sl-SI" dirty="0" smtClean="0"/>
              <a:t> </a:t>
            </a:r>
          </a:p>
          <a:p>
            <a:pPr marL="342900" indent="-342900"/>
            <a:r>
              <a:rPr lang="sl-SI" dirty="0" smtClean="0"/>
              <a:t>    (&gt;250), šumi v omrežju, </a:t>
            </a:r>
          </a:p>
          <a:p>
            <a:pPr marL="342900" indent="-342900"/>
            <a:r>
              <a:rPr lang="sl-SI" dirty="0" smtClean="0"/>
              <a:t>-  15 minutni interval bi bil primeren tudi za nove tarifne sisteme.  </a:t>
            </a:r>
          </a:p>
          <a:p>
            <a:pPr marL="342900" indent="-342900">
              <a:buFontTx/>
              <a:buChar char="-"/>
            </a:pPr>
            <a:endParaRPr lang="sl-SI"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18</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Storitve za odjemalca (</a:t>
            </a:r>
            <a:r>
              <a:rPr lang="sl-SI" dirty="0" err="1" smtClean="0"/>
              <a:t>EE</a:t>
            </a:r>
            <a:r>
              <a:rPr lang="sl-SI" dirty="0" smtClean="0"/>
              <a:t>)</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5632311"/>
          </a:xfrm>
          <a:prstGeom prst="rect">
            <a:avLst/>
          </a:prstGeom>
          <a:noFill/>
        </p:spPr>
        <p:txBody>
          <a:bodyPr wrap="square" rtlCol="0">
            <a:spAutoFit/>
          </a:bodyPr>
          <a:lstStyle/>
          <a:p>
            <a:pPr marL="342900" indent="-342900"/>
            <a:r>
              <a:rPr lang="sl-SI" b="1" i="1" dirty="0" smtClean="0"/>
              <a:t>Tarife, obračunavanje  </a:t>
            </a:r>
          </a:p>
          <a:p>
            <a:pPr marL="342900" indent="-342900"/>
            <a:r>
              <a:rPr lang="sl-SI" dirty="0" smtClean="0"/>
              <a:t> </a:t>
            </a:r>
          </a:p>
          <a:p>
            <a:pPr marL="342900" indent="-342900">
              <a:buAutoNum type="arabicPeriod"/>
            </a:pPr>
            <a:r>
              <a:rPr lang="sl-SI" b="1" dirty="0" err="1" smtClean="0"/>
              <a:t>Večtarifni</a:t>
            </a:r>
            <a:r>
              <a:rPr lang="sl-SI" b="1" dirty="0" smtClean="0"/>
              <a:t> sistemi – največ tri tarife oziroma to naj določi </a:t>
            </a:r>
            <a:r>
              <a:rPr lang="sl-SI" b="1" dirty="0" smtClean="0"/>
              <a:t>trg,</a:t>
            </a:r>
            <a:endParaRPr lang="sl-SI" b="1" dirty="0" smtClean="0"/>
          </a:p>
          <a:p>
            <a:pPr marL="342900" indent="-342900">
              <a:buAutoNum type="arabicPeriod"/>
            </a:pPr>
            <a:r>
              <a:rPr lang="sl-SI" b="1" dirty="0" smtClean="0"/>
              <a:t>Dinamično </a:t>
            </a:r>
            <a:r>
              <a:rPr lang="sl-SI" b="1" dirty="0" err="1" smtClean="0"/>
              <a:t>tarifiranje</a:t>
            </a:r>
            <a:r>
              <a:rPr lang="sl-SI" b="1" dirty="0" smtClean="0"/>
              <a:t>, </a:t>
            </a:r>
          </a:p>
          <a:p>
            <a:pPr marL="342900" indent="-342900">
              <a:buAutoNum type="arabicPeriod"/>
            </a:pPr>
            <a:r>
              <a:rPr lang="sl-SI" b="1" dirty="0" smtClean="0"/>
              <a:t>Uvedba kritične konične tarife ( znižanje letne konice) </a:t>
            </a:r>
            <a:r>
              <a:rPr lang="sl-SI" b="1" dirty="0" smtClean="0"/>
              <a:t>- </a:t>
            </a:r>
            <a:r>
              <a:rPr lang="sl-SI" b="1" dirty="0" err="1" smtClean="0"/>
              <a:t>omrežninska</a:t>
            </a:r>
            <a:r>
              <a:rPr lang="sl-SI" b="1" dirty="0" smtClean="0"/>
              <a:t> tarifa. </a:t>
            </a:r>
            <a:endParaRPr lang="sl-SI" b="1" dirty="0" smtClean="0"/>
          </a:p>
          <a:p>
            <a:pPr marL="342900" indent="-342900"/>
            <a:r>
              <a:rPr lang="sl-SI" b="1" dirty="0" smtClean="0">
                <a:solidFill>
                  <a:srgbClr val="002060"/>
                </a:solidFill>
              </a:rPr>
              <a:t>Opozorilo: </a:t>
            </a:r>
            <a:r>
              <a:rPr lang="sl-SI" b="1" dirty="0" smtClean="0"/>
              <a:t>vključiti proizvajalce.</a:t>
            </a:r>
          </a:p>
          <a:p>
            <a:pPr marL="342900" indent="-342900"/>
            <a:endParaRPr lang="sl-SI" b="1" dirty="0" smtClean="0"/>
          </a:p>
          <a:p>
            <a:pPr marL="342900" indent="-342900"/>
            <a:r>
              <a:rPr lang="sl-SI" b="1" dirty="0" smtClean="0"/>
              <a:t>Standardizirana oblika računov</a:t>
            </a:r>
          </a:p>
          <a:p>
            <a:pPr marL="342900" indent="-342900"/>
            <a:r>
              <a:rPr lang="sl-SI" b="1" dirty="0" smtClean="0"/>
              <a:t>Da, do določene mere</a:t>
            </a:r>
          </a:p>
          <a:p>
            <a:pPr marL="342900" indent="-342900"/>
            <a:r>
              <a:rPr lang="sl-SI" b="1" dirty="0" smtClean="0">
                <a:solidFill>
                  <a:srgbClr val="00B050"/>
                </a:solidFill>
              </a:rPr>
              <a:t>Argumenti za: </a:t>
            </a:r>
            <a:r>
              <a:rPr lang="sl-SI" dirty="0" smtClean="0"/>
              <a:t>preglednost , enaka možnost za vse odjemalce, ključno za razumevanje porabe. </a:t>
            </a:r>
          </a:p>
          <a:p>
            <a:pPr marL="342900" indent="-342900"/>
            <a:r>
              <a:rPr lang="sl-SI" b="1" dirty="0" smtClean="0">
                <a:solidFill>
                  <a:srgbClr val="002060"/>
                </a:solidFill>
              </a:rPr>
              <a:t>Opozorila: </a:t>
            </a:r>
            <a:r>
              <a:rPr lang="sl-SI" dirty="0" smtClean="0"/>
              <a:t>do določene mere standardizirati, obliko, dodatne informacije prepustiti trgu.</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19</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sistemov naprednega merjenja  </a:t>
            </a:r>
            <a:endParaRPr lang="en-US" dirty="0"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Podatki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532702" cy="4801314"/>
          </a:xfrm>
          <a:prstGeom prst="rect">
            <a:avLst/>
          </a:prstGeom>
          <a:noFill/>
        </p:spPr>
        <p:txBody>
          <a:bodyPr wrap="square" rtlCol="0">
            <a:spAutoFit/>
          </a:bodyPr>
          <a:lstStyle/>
          <a:p>
            <a:pPr marL="342900" indent="-342900"/>
            <a:r>
              <a:rPr lang="sl-SI" b="1" dirty="0" smtClean="0"/>
              <a:t> </a:t>
            </a:r>
          </a:p>
          <a:p>
            <a:pPr marL="342900" indent="-342900"/>
            <a:r>
              <a:rPr lang="sl-SI" dirty="0" smtClean="0"/>
              <a:t> </a:t>
            </a:r>
          </a:p>
          <a:p>
            <a:pPr marL="342900" indent="-342900">
              <a:buAutoNum type="arabicPeriod"/>
            </a:pPr>
            <a:r>
              <a:rPr lang="sl-SI" b="1" dirty="0" smtClean="0"/>
              <a:t>Pravica do seznanitve </a:t>
            </a:r>
            <a:r>
              <a:rPr lang="sl-SI" dirty="0" smtClean="0"/>
              <a:t>z lastnimi osebnimi podatki,</a:t>
            </a:r>
          </a:p>
          <a:p>
            <a:pPr marL="342900" indent="-342900">
              <a:buAutoNum type="arabicPeriod"/>
            </a:pPr>
            <a:r>
              <a:rPr lang="sl-SI" b="1" dirty="0" smtClean="0"/>
              <a:t>P</a:t>
            </a:r>
            <a:r>
              <a:rPr lang="en-GB" b="1" dirty="0" err="1" smtClean="0"/>
              <a:t>ravic</a:t>
            </a:r>
            <a:r>
              <a:rPr lang="sl-SI" b="1" dirty="0" smtClean="0"/>
              <a:t>a</a:t>
            </a:r>
            <a:r>
              <a:rPr lang="en-GB" b="1" dirty="0" smtClean="0"/>
              <a:t> do </a:t>
            </a:r>
            <a:r>
              <a:rPr lang="en-GB" b="1" dirty="0" err="1" smtClean="0"/>
              <a:t>dopolnitve</a:t>
            </a:r>
            <a:r>
              <a:rPr lang="en-GB" b="1" dirty="0" smtClean="0"/>
              <a:t>, </a:t>
            </a:r>
            <a:r>
              <a:rPr lang="en-GB" b="1" dirty="0" err="1" smtClean="0"/>
              <a:t>popravka</a:t>
            </a:r>
            <a:r>
              <a:rPr lang="en-GB" b="1" dirty="0" smtClean="0"/>
              <a:t>, </a:t>
            </a:r>
            <a:r>
              <a:rPr lang="en-GB" b="1" dirty="0" err="1" smtClean="0"/>
              <a:t>blokiranja</a:t>
            </a:r>
            <a:r>
              <a:rPr lang="en-GB" b="1" dirty="0" smtClean="0"/>
              <a:t>, </a:t>
            </a:r>
            <a:r>
              <a:rPr lang="en-GB" b="1" dirty="0" err="1" smtClean="0"/>
              <a:t>izbrisa</a:t>
            </a:r>
            <a:r>
              <a:rPr lang="en-GB" b="1" dirty="0" smtClean="0"/>
              <a:t> in </a:t>
            </a:r>
            <a:r>
              <a:rPr lang="en-GB" b="1" dirty="0" err="1" smtClean="0"/>
              <a:t>ugovora</a:t>
            </a:r>
            <a:r>
              <a:rPr lang="sl-SI" dirty="0" smtClean="0"/>
              <a:t> lastnih osebnih podatkov,</a:t>
            </a:r>
          </a:p>
          <a:p>
            <a:pPr marL="342900" indent="-342900">
              <a:buAutoNum type="arabicPeriod"/>
            </a:pPr>
            <a:r>
              <a:rPr lang="sl-SI" dirty="0" smtClean="0"/>
              <a:t> </a:t>
            </a:r>
            <a:r>
              <a:rPr lang="sl-SI" b="1" dirty="0" smtClean="0"/>
              <a:t>Zaračunavanje stroškov </a:t>
            </a:r>
            <a:r>
              <a:rPr lang="sl-SI" dirty="0" smtClean="0"/>
              <a:t>za dostop do teh podatkov je zakonsko urejeno,</a:t>
            </a:r>
          </a:p>
          <a:p>
            <a:pPr marL="342900" indent="-342900">
              <a:buFontTx/>
              <a:buAutoNum type="arabicPeriod"/>
            </a:pPr>
            <a:r>
              <a:rPr lang="sl-SI" b="1" dirty="0" smtClean="0"/>
              <a:t>Obdelava podatkov </a:t>
            </a:r>
          </a:p>
          <a:p>
            <a:pPr marL="1257300" lvl="2" indent="-342900"/>
            <a:r>
              <a:rPr lang="sl-SI" dirty="0" smtClean="0"/>
              <a:t>- 	</a:t>
            </a:r>
            <a:r>
              <a:rPr lang="en-GB" dirty="0" err="1" smtClean="0"/>
              <a:t>odjemalec</a:t>
            </a:r>
            <a:r>
              <a:rPr lang="sl-SI" dirty="0" smtClean="0"/>
              <a:t> mora biti</a:t>
            </a:r>
            <a:r>
              <a:rPr lang="en-GB" dirty="0" smtClean="0"/>
              <a:t> </a:t>
            </a:r>
            <a:r>
              <a:rPr lang="en-GB" dirty="0" err="1" smtClean="0"/>
              <a:t>seznanjen</a:t>
            </a:r>
            <a:r>
              <a:rPr lang="en-GB" dirty="0" smtClean="0"/>
              <a:t> z</a:t>
            </a:r>
            <a:r>
              <a:rPr lang="sl-SI" dirty="0" smtClean="0"/>
              <a:t> </a:t>
            </a:r>
            <a:r>
              <a:rPr lang="en-GB" dirty="0" err="1" smtClean="0"/>
              <a:t>naborom</a:t>
            </a:r>
            <a:r>
              <a:rPr lang="en-GB" dirty="0" smtClean="0"/>
              <a:t> </a:t>
            </a:r>
            <a:r>
              <a:rPr lang="en-GB" dirty="0" err="1" smtClean="0"/>
              <a:t>podatkov</a:t>
            </a:r>
            <a:r>
              <a:rPr lang="en-GB" dirty="0" smtClean="0"/>
              <a:t>, </a:t>
            </a:r>
            <a:r>
              <a:rPr lang="en-GB" dirty="0" err="1" smtClean="0"/>
              <a:t>ter</a:t>
            </a:r>
            <a:r>
              <a:rPr lang="en-GB" dirty="0" smtClean="0"/>
              <a:t> </a:t>
            </a:r>
            <a:r>
              <a:rPr lang="en-GB" dirty="0" err="1" smtClean="0"/>
              <a:t>jih</a:t>
            </a:r>
            <a:r>
              <a:rPr lang="en-GB" dirty="0" smtClean="0"/>
              <a:t> </a:t>
            </a:r>
            <a:r>
              <a:rPr lang="en-GB" dirty="0" err="1" smtClean="0"/>
              <a:t>čim</a:t>
            </a:r>
            <a:r>
              <a:rPr lang="en-GB" dirty="0" smtClean="0"/>
              <a:t> </a:t>
            </a:r>
            <a:r>
              <a:rPr lang="en-GB" dirty="0" err="1" smtClean="0"/>
              <a:t>bolje</a:t>
            </a:r>
            <a:r>
              <a:rPr lang="en-GB" dirty="0" smtClean="0"/>
              <a:t> </a:t>
            </a:r>
            <a:r>
              <a:rPr lang="en-GB" dirty="0" err="1" smtClean="0"/>
              <a:t>razumeti</a:t>
            </a:r>
            <a:r>
              <a:rPr lang="en-GB" dirty="0" smtClean="0"/>
              <a:t>.</a:t>
            </a:r>
            <a:r>
              <a:rPr lang="sl-SI" dirty="0" smtClean="0"/>
              <a:t> </a:t>
            </a:r>
          </a:p>
          <a:p>
            <a:pPr marL="1257300" lvl="2" indent="-342900">
              <a:buFontTx/>
              <a:buChar char="-"/>
            </a:pPr>
            <a:r>
              <a:rPr lang="sl-SI" dirty="0" smtClean="0"/>
              <a:t>vedeti mora </a:t>
            </a:r>
            <a:r>
              <a:rPr lang="en-GB" dirty="0" err="1" smtClean="0"/>
              <a:t>kdo</a:t>
            </a:r>
            <a:r>
              <a:rPr lang="en-GB" dirty="0" smtClean="0"/>
              <a:t> </a:t>
            </a:r>
            <a:r>
              <a:rPr lang="en-GB" dirty="0" err="1" smtClean="0"/>
              <a:t>bo</a:t>
            </a:r>
            <a:r>
              <a:rPr lang="en-GB" dirty="0" smtClean="0"/>
              <a:t> </a:t>
            </a:r>
            <a:r>
              <a:rPr lang="en-GB" dirty="0" err="1" smtClean="0"/>
              <a:t>obdeloval</a:t>
            </a:r>
            <a:r>
              <a:rPr lang="en-GB" dirty="0" smtClean="0"/>
              <a:t> </a:t>
            </a:r>
            <a:r>
              <a:rPr lang="en-GB" dirty="0" err="1" smtClean="0"/>
              <a:t>njegove</a:t>
            </a:r>
            <a:r>
              <a:rPr lang="en-GB" dirty="0" smtClean="0"/>
              <a:t> </a:t>
            </a:r>
            <a:r>
              <a:rPr lang="en-GB" dirty="0" err="1" smtClean="0"/>
              <a:t>osebne</a:t>
            </a:r>
            <a:r>
              <a:rPr lang="en-GB" dirty="0" smtClean="0"/>
              <a:t> </a:t>
            </a:r>
            <a:r>
              <a:rPr lang="en-GB" dirty="0" err="1" smtClean="0"/>
              <a:t>podatke</a:t>
            </a:r>
            <a:r>
              <a:rPr lang="en-GB" dirty="0" smtClean="0"/>
              <a:t> in </a:t>
            </a:r>
            <a:r>
              <a:rPr lang="en-GB" dirty="0" err="1" smtClean="0"/>
              <a:t>za</a:t>
            </a:r>
            <a:r>
              <a:rPr lang="en-GB" dirty="0" smtClean="0"/>
              <a:t> </a:t>
            </a:r>
            <a:r>
              <a:rPr lang="en-GB" dirty="0" err="1" smtClean="0"/>
              <a:t>kakšen</a:t>
            </a:r>
            <a:r>
              <a:rPr lang="en-GB" dirty="0" smtClean="0"/>
              <a:t> </a:t>
            </a:r>
            <a:r>
              <a:rPr lang="en-GB" dirty="0" err="1" smtClean="0"/>
              <a:t>namen</a:t>
            </a:r>
            <a:r>
              <a:rPr lang="sl-SI" dirty="0" smtClean="0"/>
              <a:t>. </a:t>
            </a:r>
            <a:endParaRPr lang="en-GB" dirty="0" smtClean="0"/>
          </a:p>
          <a:p>
            <a:pPr marL="342900" indent="-342900"/>
            <a:endParaRPr lang="sl-SI" dirty="0" smtClean="0"/>
          </a:p>
        </p:txBody>
      </p:sp>
      <p:sp>
        <p:nvSpPr>
          <p:cNvPr id="11" name="Pravokotnik 15"/>
          <p:cNvSpPr>
            <a:spLocks noChangeArrowheads="1"/>
          </p:cNvSpPr>
          <p:nvPr/>
        </p:nvSpPr>
        <p:spPr bwMode="auto">
          <a:xfrm>
            <a:off x="1003935" y="939800"/>
            <a:ext cx="4972050" cy="368300"/>
          </a:xfrm>
          <a:prstGeom prst="rect">
            <a:avLst/>
          </a:prstGeom>
          <a:noFill/>
          <a:ln w="9525">
            <a:noFill/>
            <a:miter lim="800000"/>
            <a:headEnd/>
            <a:tailEnd/>
          </a:ln>
        </p:spPr>
        <p:txBody>
          <a:bodyPr>
            <a:spAutoFit/>
          </a:bodyPr>
          <a:lstStyle/>
          <a:p>
            <a:pPr>
              <a:tabLst>
                <a:tab pos="1257300" algn="l"/>
              </a:tabLst>
            </a:pPr>
            <a:r>
              <a:rPr lang="sl-SI" b="1" dirty="0">
                <a:solidFill>
                  <a:schemeClr val="tx2"/>
                </a:solidFill>
                <a:latin typeface="Arial" charset="0"/>
                <a:cs typeface="Arial" charset="0"/>
              </a:rPr>
              <a:t> </a:t>
            </a:r>
            <a:r>
              <a:rPr lang="sl-SI" b="1" i="1" dirty="0" smtClean="0">
                <a:solidFill>
                  <a:schemeClr val="tx2"/>
                </a:solidFill>
                <a:latin typeface="+mj-lt"/>
                <a:cs typeface="Arial" charset="0"/>
              </a:rPr>
              <a:t>Varstvo podatkov</a:t>
            </a:r>
            <a:endParaRPr lang="sl-SI" b="1" i="1" dirty="0">
              <a:solidFill>
                <a:schemeClr val="tx2"/>
              </a:solidFill>
              <a:latin typeface="+mj-lt"/>
              <a:cs typeface="Arial"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grada datuma 3"/>
          <p:cNvSpPr>
            <a:spLocks noGrp="1"/>
          </p:cNvSpPr>
          <p:nvPr>
            <p:ph type="dt" sz="quarter" idx="10"/>
          </p:nvPr>
        </p:nvSpPr>
        <p:spPr>
          <a:noFill/>
        </p:spPr>
        <p:txBody>
          <a:bodyPr/>
          <a:lstStyle/>
          <a:p>
            <a:r>
              <a:rPr lang="sl-SI" dirty="0" smtClean="0"/>
              <a:t>Junij 2011</a:t>
            </a:r>
          </a:p>
        </p:txBody>
      </p:sp>
      <p:sp>
        <p:nvSpPr>
          <p:cNvPr id="14339" name="Ograda številke diapozitiva 4"/>
          <p:cNvSpPr>
            <a:spLocks noGrp="1"/>
          </p:cNvSpPr>
          <p:nvPr>
            <p:ph type="sldNum" sz="quarter" idx="11"/>
          </p:nvPr>
        </p:nvSpPr>
        <p:spPr>
          <a:noFill/>
        </p:spPr>
        <p:txBody>
          <a:bodyPr/>
          <a:lstStyle/>
          <a:p>
            <a:fld id="{38D9BD45-7D48-4081-94F3-DEADB4CDFD46}" type="slidenum">
              <a:rPr lang="sl-SI" smtClean="0"/>
              <a:pPr/>
              <a:t>2</a:t>
            </a:fld>
            <a:endParaRPr lang="sl-SI" smtClean="0">
              <a:solidFill>
                <a:schemeClr val="tx1"/>
              </a:solidFill>
            </a:endParaRPr>
          </a:p>
        </p:txBody>
      </p:sp>
      <p:sp>
        <p:nvSpPr>
          <p:cNvPr id="14340"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4341" name="Rectangle 2"/>
          <p:cNvSpPr>
            <a:spLocks noGrp="1" noChangeArrowheads="1"/>
          </p:cNvSpPr>
          <p:nvPr>
            <p:ph type="title"/>
          </p:nvPr>
        </p:nvSpPr>
        <p:spPr/>
        <p:txBody>
          <a:bodyPr/>
          <a:lstStyle/>
          <a:p>
            <a:pPr>
              <a:lnSpc>
                <a:spcPct val="90000"/>
              </a:lnSpc>
            </a:pPr>
            <a:r>
              <a:rPr lang="sl-SI" dirty="0" smtClean="0"/>
              <a:t>          Dnevni red</a:t>
            </a:r>
          </a:p>
        </p:txBody>
      </p:sp>
      <p:sp>
        <p:nvSpPr>
          <p:cNvPr id="14342"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4343" name="Rectangle 7"/>
          <p:cNvSpPr>
            <a:spLocks noChangeArrowheads="1"/>
          </p:cNvSpPr>
          <p:nvPr/>
        </p:nvSpPr>
        <p:spPr bwMode="auto">
          <a:xfrm>
            <a:off x="815962" y="1030190"/>
            <a:ext cx="7581900" cy="3939540"/>
          </a:xfrm>
          <a:prstGeom prst="rect">
            <a:avLst/>
          </a:prstGeom>
          <a:noFill/>
          <a:ln w="9525">
            <a:noFill/>
            <a:miter lim="800000"/>
            <a:headEnd/>
            <a:tailEnd/>
          </a:ln>
        </p:spPr>
        <p:txBody>
          <a:bodyPr tIns="0" rIns="0" bIns="0" anchor="ctr">
            <a:spAutoFit/>
          </a:bodyPr>
          <a:lstStyle/>
          <a:p>
            <a:pPr algn="ctr"/>
            <a:r>
              <a:rPr lang="sl-SI" sz="1600" b="1" dirty="0" smtClean="0">
                <a:cs typeface="Times New Roman" pitchFamily="18" charset="0"/>
              </a:rPr>
              <a:t> </a:t>
            </a:r>
          </a:p>
          <a:p>
            <a:pPr algn="ctr"/>
            <a:endParaRPr lang="sl-SI" sz="1600" b="1" dirty="0">
              <a:cs typeface="Times New Roman" pitchFamily="18" charset="0"/>
            </a:endParaRPr>
          </a:p>
          <a:p>
            <a:pPr algn="ctr"/>
            <a:r>
              <a:rPr lang="sl-SI" sz="1600" b="1" dirty="0" smtClean="0">
                <a:cs typeface="Times New Roman" pitchFamily="18" charset="0"/>
              </a:rPr>
              <a:t> </a:t>
            </a:r>
            <a:endParaRPr lang="sl-SI" sz="1600"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en-GB" sz="1600" b="1" dirty="0"/>
          </a:p>
        </p:txBody>
      </p:sp>
      <p:cxnSp>
        <p:nvCxnSpPr>
          <p:cNvPr id="14358" name="Raven konektor 54"/>
          <p:cNvCxnSpPr>
            <a:cxnSpLocks noChangeShapeType="1"/>
          </p:cNvCxnSpPr>
          <p:nvPr/>
        </p:nvCxnSpPr>
        <p:spPr bwMode="auto">
          <a:xfrm flipV="1">
            <a:off x="1231900" y="2981325"/>
            <a:ext cx="6616700" cy="190500"/>
          </a:xfrm>
          <a:prstGeom prst="line">
            <a:avLst/>
          </a:prstGeom>
          <a:noFill/>
          <a:ln w="9525" algn="ctr">
            <a:noFill/>
            <a:round/>
            <a:headEnd/>
            <a:tailEnd/>
          </a:ln>
        </p:spPr>
      </p:cxnSp>
      <p:sp>
        <p:nvSpPr>
          <p:cNvPr id="23" name="PoljeZBesedilom 22"/>
          <p:cNvSpPr txBox="1"/>
          <p:nvPr/>
        </p:nvSpPr>
        <p:spPr>
          <a:xfrm>
            <a:off x="1653872" y="1669773"/>
            <a:ext cx="6702950" cy="4108817"/>
          </a:xfrm>
          <a:prstGeom prst="rect">
            <a:avLst/>
          </a:prstGeom>
          <a:noFill/>
        </p:spPr>
        <p:txBody>
          <a:bodyPr wrap="square" rtlCol="0">
            <a:spAutoFit/>
          </a:bodyPr>
          <a:lstStyle/>
          <a:p>
            <a:pPr lvl="0" algn="ctr"/>
            <a:endParaRPr lang="sl-SI" dirty="0" smtClean="0"/>
          </a:p>
          <a:p>
            <a:pPr lvl="0"/>
            <a:r>
              <a:rPr lang="sl-SI" dirty="0" smtClean="0"/>
              <a:t>1. </a:t>
            </a:r>
            <a:r>
              <a:rPr lang="en-GB" dirty="0" err="1" smtClean="0"/>
              <a:t>Namen</a:t>
            </a:r>
            <a:r>
              <a:rPr lang="en-GB" dirty="0" smtClean="0"/>
              <a:t> </a:t>
            </a:r>
            <a:r>
              <a:rPr lang="en-GB" dirty="0" err="1"/>
              <a:t>javne</a:t>
            </a:r>
            <a:r>
              <a:rPr lang="en-GB" dirty="0"/>
              <a:t> </a:t>
            </a:r>
            <a:r>
              <a:rPr lang="en-GB" dirty="0" err="1"/>
              <a:t>obravnave</a:t>
            </a:r>
            <a:r>
              <a:rPr lang="en-GB" dirty="0"/>
              <a:t> </a:t>
            </a:r>
          </a:p>
          <a:p>
            <a:pPr lvl="0"/>
            <a:r>
              <a:rPr lang="sl-SI" dirty="0" smtClean="0"/>
              <a:t>2. </a:t>
            </a:r>
            <a:r>
              <a:rPr lang="en-GB" dirty="0" err="1" smtClean="0"/>
              <a:t>Smernice</a:t>
            </a:r>
            <a:r>
              <a:rPr lang="en-GB" dirty="0" smtClean="0"/>
              <a:t> </a:t>
            </a:r>
            <a:r>
              <a:rPr lang="en-GB" dirty="0" err="1"/>
              <a:t>agencije</a:t>
            </a:r>
            <a:r>
              <a:rPr lang="en-GB" dirty="0"/>
              <a:t> </a:t>
            </a:r>
            <a:r>
              <a:rPr lang="en-GB" dirty="0" err="1"/>
              <a:t>pri</a:t>
            </a:r>
            <a:r>
              <a:rPr lang="en-GB" dirty="0"/>
              <a:t> </a:t>
            </a:r>
            <a:r>
              <a:rPr lang="en-GB" dirty="0" err="1"/>
              <a:t>obravnavi</a:t>
            </a:r>
            <a:r>
              <a:rPr lang="en-GB" dirty="0"/>
              <a:t> </a:t>
            </a:r>
            <a:r>
              <a:rPr lang="en-GB" dirty="0" err="1"/>
              <a:t>odgovorov</a:t>
            </a:r>
            <a:r>
              <a:rPr lang="en-GB" dirty="0"/>
              <a:t> </a:t>
            </a:r>
          </a:p>
          <a:p>
            <a:pPr lvl="0"/>
            <a:r>
              <a:rPr lang="sl-SI" dirty="0" smtClean="0"/>
              <a:t>3. </a:t>
            </a:r>
            <a:r>
              <a:rPr lang="en-GB" dirty="0" err="1" smtClean="0"/>
              <a:t>Predstavitev</a:t>
            </a:r>
            <a:r>
              <a:rPr lang="en-GB" dirty="0" smtClean="0"/>
              <a:t> </a:t>
            </a:r>
            <a:r>
              <a:rPr lang="en-GB" dirty="0" err="1" smtClean="0"/>
              <a:t>odgovorov</a:t>
            </a:r>
            <a:r>
              <a:rPr lang="sl-SI" dirty="0" smtClean="0"/>
              <a:t> </a:t>
            </a:r>
          </a:p>
          <a:p>
            <a:pPr lvl="0"/>
            <a:endParaRPr lang="sl-SI" dirty="0" smtClean="0"/>
          </a:p>
          <a:p>
            <a:pPr lvl="0"/>
            <a:r>
              <a:rPr lang="sl-SI" dirty="0" smtClean="0"/>
              <a:t>ODMOR</a:t>
            </a:r>
          </a:p>
          <a:p>
            <a:pPr lvl="0"/>
            <a:endParaRPr lang="en-GB" dirty="0"/>
          </a:p>
          <a:p>
            <a:pPr lvl="0"/>
            <a:r>
              <a:rPr lang="sl-SI" dirty="0" smtClean="0"/>
              <a:t>4. </a:t>
            </a:r>
            <a:r>
              <a:rPr lang="en-GB" dirty="0" err="1" smtClean="0"/>
              <a:t>Razprav</a:t>
            </a:r>
            <a:r>
              <a:rPr lang="sl-SI" dirty="0" smtClean="0"/>
              <a:t>a</a:t>
            </a:r>
            <a:r>
              <a:rPr lang="sl-SI" dirty="0" smtClean="0"/>
              <a:t>				</a:t>
            </a:r>
            <a:endParaRPr lang="en-GB" dirty="0" smtClean="0"/>
          </a:p>
          <a:p>
            <a:pPr lvl="0"/>
            <a:r>
              <a:rPr lang="sl-SI" dirty="0" smtClean="0"/>
              <a:t>5. </a:t>
            </a:r>
            <a:r>
              <a:rPr lang="en-GB" dirty="0" err="1" smtClean="0"/>
              <a:t>Kako</a:t>
            </a:r>
            <a:r>
              <a:rPr lang="en-GB" dirty="0" smtClean="0"/>
              <a:t> </a:t>
            </a:r>
            <a:r>
              <a:rPr lang="en-GB" dirty="0" err="1"/>
              <a:t>naprej</a:t>
            </a:r>
            <a:r>
              <a:rPr lang="en-GB" dirty="0"/>
              <a:t>, </a:t>
            </a:r>
            <a:r>
              <a:rPr lang="en-GB" dirty="0" err="1"/>
              <a:t>zaključek</a:t>
            </a:r>
            <a:r>
              <a:rPr lang="en-GB" dirty="0"/>
              <a:t> </a:t>
            </a: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20</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sistemov naprednega merjenja  </a:t>
            </a:r>
            <a:endParaRPr lang="en-US" dirty="0"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Podatki (</a:t>
            </a:r>
            <a:r>
              <a:rPr lang="sl-SI" dirty="0" err="1" smtClean="0"/>
              <a:t>EE</a:t>
            </a:r>
            <a:r>
              <a:rPr lang="sl-SI" smtClean="0"/>
              <a:t>)</a:t>
            </a:r>
            <a:endParaRPr lang="sl-SI" dirty="0" smtClean="0"/>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7" y="795130"/>
            <a:ext cx="7675577" cy="3693319"/>
          </a:xfrm>
          <a:prstGeom prst="rect">
            <a:avLst/>
          </a:prstGeom>
          <a:noFill/>
        </p:spPr>
        <p:txBody>
          <a:bodyPr wrap="square" rtlCol="0">
            <a:spAutoFit/>
          </a:bodyPr>
          <a:lstStyle/>
          <a:p>
            <a:pPr marL="342900" indent="-342900"/>
            <a:r>
              <a:rPr lang="sl-SI" b="1" dirty="0" smtClean="0"/>
              <a:t> </a:t>
            </a:r>
          </a:p>
          <a:p>
            <a:pPr marL="342900" indent="-342900"/>
            <a:r>
              <a:rPr lang="sl-SI" dirty="0" smtClean="0"/>
              <a:t> </a:t>
            </a:r>
          </a:p>
          <a:p>
            <a:pPr marL="342900" indent="-342900">
              <a:buFontTx/>
              <a:buChar char="-"/>
            </a:pPr>
            <a:r>
              <a:rPr lang="sl-SI" b="1" dirty="0" smtClean="0"/>
              <a:t>naj bo skladno z namenom, zaradi katerega se zbirajo,</a:t>
            </a:r>
          </a:p>
          <a:p>
            <a:pPr marL="342900" indent="-342900"/>
            <a:r>
              <a:rPr lang="sl-SI" b="1" dirty="0" smtClean="0"/>
              <a:t>npr. mesečni podatki – namen: obračun – 12 let, </a:t>
            </a:r>
          </a:p>
          <a:p>
            <a:pPr marL="342900" indent="-342900">
              <a:buAutoNum type="arabicPeriod"/>
            </a:pPr>
            <a:endParaRPr lang="sl-SI" b="1" dirty="0" smtClean="0"/>
          </a:p>
          <a:p>
            <a:pPr marL="342900" indent="-342900">
              <a:buFontTx/>
              <a:buChar char="-"/>
            </a:pPr>
            <a:r>
              <a:rPr lang="sl-SI" b="1" dirty="0" smtClean="0"/>
              <a:t>daljše hranjenje za oceno ukrepov učinkovite rabe ter</a:t>
            </a:r>
          </a:p>
          <a:p>
            <a:pPr marL="342900" indent="-342900"/>
            <a:r>
              <a:rPr lang="sl-SI" b="1" dirty="0" smtClean="0"/>
              <a:t>ugotavljanja netočnosti </a:t>
            </a:r>
            <a:r>
              <a:rPr lang="sl-SI" b="1" dirty="0" smtClean="0"/>
              <a:t>naprav.</a:t>
            </a:r>
            <a:endParaRPr lang="sl-SI" b="1" dirty="0" smtClean="0"/>
          </a:p>
          <a:p>
            <a:pPr marL="342900" indent="-342900"/>
            <a:endParaRPr lang="en-GB" dirty="0" smtClean="0"/>
          </a:p>
          <a:p>
            <a:pPr marL="342900" indent="-342900"/>
            <a:endParaRPr lang="sl-SI" dirty="0" smtClean="0"/>
          </a:p>
        </p:txBody>
      </p:sp>
      <p:sp>
        <p:nvSpPr>
          <p:cNvPr id="11" name="Pravokotnik 15"/>
          <p:cNvSpPr>
            <a:spLocks noChangeArrowheads="1"/>
          </p:cNvSpPr>
          <p:nvPr/>
        </p:nvSpPr>
        <p:spPr bwMode="auto">
          <a:xfrm>
            <a:off x="1003935" y="939800"/>
            <a:ext cx="4972050" cy="368300"/>
          </a:xfrm>
          <a:prstGeom prst="rect">
            <a:avLst/>
          </a:prstGeom>
          <a:noFill/>
          <a:ln w="9525">
            <a:noFill/>
            <a:miter lim="800000"/>
            <a:headEnd/>
            <a:tailEnd/>
          </a:ln>
        </p:spPr>
        <p:txBody>
          <a:bodyPr>
            <a:spAutoFit/>
          </a:bodyPr>
          <a:lstStyle/>
          <a:p>
            <a:pPr>
              <a:tabLst>
                <a:tab pos="1257300" algn="l"/>
              </a:tabLst>
            </a:pPr>
            <a:r>
              <a:rPr lang="sl-SI" b="1" dirty="0">
                <a:solidFill>
                  <a:schemeClr val="tx2"/>
                </a:solidFill>
                <a:latin typeface="Arial" charset="0"/>
                <a:cs typeface="Arial" charset="0"/>
              </a:rPr>
              <a:t> </a:t>
            </a:r>
            <a:r>
              <a:rPr lang="sl-SI" b="1" i="1" dirty="0" smtClean="0">
                <a:solidFill>
                  <a:schemeClr val="tx2"/>
                </a:solidFill>
                <a:latin typeface="+mj-lt"/>
                <a:cs typeface="Arial" charset="0"/>
              </a:rPr>
              <a:t>Obdobje hranjenja podatkov</a:t>
            </a:r>
            <a:endParaRPr lang="sl-SI" b="1" i="1" dirty="0">
              <a:solidFill>
                <a:schemeClr val="tx2"/>
              </a:solidFill>
              <a:latin typeface="+mj-lt"/>
              <a:cs typeface="Arial"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21</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Podatki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731520" y="939800"/>
            <a:ext cx="7498079" cy="923330"/>
          </a:xfrm>
          <a:prstGeom prst="rect">
            <a:avLst/>
          </a:prstGeom>
          <a:noFill/>
          <a:ln w="9525">
            <a:noFill/>
            <a:miter lim="800000"/>
            <a:headEnd/>
            <a:tailEnd/>
          </a:ln>
        </p:spPr>
        <p:txBody>
          <a:bodyPr wrap="square">
            <a:spAutoFit/>
          </a:bodyPr>
          <a:lstStyle/>
          <a:p>
            <a:pPr>
              <a:tabLst>
                <a:tab pos="1257300" algn="l"/>
              </a:tabLst>
            </a:pPr>
            <a:r>
              <a:rPr lang="sl-SI" b="1" i="1" dirty="0" smtClean="0">
                <a:solidFill>
                  <a:schemeClr val="tx2"/>
                </a:solidFill>
                <a:latin typeface="+mn-lt"/>
                <a:cs typeface="Arial" charset="0"/>
              </a:rPr>
              <a:t>Odgovornost za </a:t>
            </a:r>
            <a:r>
              <a:rPr lang="en-GB" b="1" i="1" dirty="0" err="1" smtClean="0">
                <a:latin typeface="+mn-lt"/>
              </a:rPr>
              <a:t>specifikacijo</a:t>
            </a:r>
            <a:r>
              <a:rPr lang="en-GB" b="1" i="1" dirty="0" smtClean="0">
                <a:latin typeface="+mn-lt"/>
              </a:rPr>
              <a:t> </a:t>
            </a:r>
            <a:r>
              <a:rPr lang="en-GB" b="1" i="1" dirty="0" err="1" smtClean="0">
                <a:latin typeface="+mn-lt"/>
              </a:rPr>
              <a:t>nabora</a:t>
            </a:r>
            <a:r>
              <a:rPr lang="en-GB" b="1" i="1" dirty="0" smtClean="0">
                <a:latin typeface="+mn-lt"/>
              </a:rPr>
              <a:t> </a:t>
            </a:r>
            <a:r>
              <a:rPr lang="en-GB" b="1" i="1" dirty="0" err="1" smtClean="0">
                <a:latin typeface="+mn-lt"/>
              </a:rPr>
              <a:t>podatkov</a:t>
            </a:r>
            <a:r>
              <a:rPr lang="en-GB" b="1" i="1" dirty="0" smtClean="0">
                <a:latin typeface="+mn-lt"/>
              </a:rPr>
              <a:t>, </a:t>
            </a:r>
            <a:r>
              <a:rPr lang="en-GB" b="1" i="1" dirty="0" err="1" smtClean="0">
                <a:latin typeface="+mn-lt"/>
              </a:rPr>
              <a:t>potrebnih</a:t>
            </a:r>
            <a:r>
              <a:rPr lang="en-GB" b="1" i="1" dirty="0" smtClean="0">
                <a:latin typeface="+mn-lt"/>
              </a:rPr>
              <a:t> </a:t>
            </a:r>
            <a:r>
              <a:rPr lang="en-GB" b="1" i="1" dirty="0" err="1" smtClean="0">
                <a:latin typeface="+mn-lt"/>
              </a:rPr>
              <a:t>za</a:t>
            </a:r>
            <a:r>
              <a:rPr lang="en-GB" b="1" i="1" dirty="0" smtClean="0">
                <a:latin typeface="+mn-lt"/>
              </a:rPr>
              <a:t> </a:t>
            </a:r>
            <a:r>
              <a:rPr lang="en-GB" b="1" i="1" dirty="0" err="1" smtClean="0">
                <a:latin typeface="+mn-lt"/>
              </a:rPr>
              <a:t>delovanje</a:t>
            </a:r>
            <a:r>
              <a:rPr lang="en-GB" b="1" i="1" dirty="0" smtClean="0">
                <a:latin typeface="+mn-lt"/>
              </a:rPr>
              <a:t> </a:t>
            </a:r>
            <a:r>
              <a:rPr lang="en-GB" b="1" i="1" dirty="0" err="1" smtClean="0">
                <a:latin typeface="+mn-lt"/>
              </a:rPr>
              <a:t>sistema</a:t>
            </a:r>
            <a:r>
              <a:rPr lang="en-GB" b="1" i="1" dirty="0" smtClean="0">
                <a:latin typeface="+mn-lt"/>
              </a:rPr>
              <a:t> in </a:t>
            </a:r>
            <a:r>
              <a:rPr lang="en-GB" b="1" i="1" dirty="0" err="1" smtClean="0">
                <a:latin typeface="+mn-lt"/>
              </a:rPr>
              <a:t>normalno</a:t>
            </a:r>
            <a:r>
              <a:rPr lang="en-GB" b="1" i="1" dirty="0" smtClean="0">
                <a:latin typeface="+mn-lt"/>
              </a:rPr>
              <a:t> </a:t>
            </a:r>
            <a:r>
              <a:rPr lang="en-GB" b="1" i="1" dirty="0" err="1" smtClean="0">
                <a:latin typeface="+mn-lt"/>
              </a:rPr>
              <a:t>delovanje</a:t>
            </a:r>
            <a:r>
              <a:rPr lang="en-GB" b="1" i="1" dirty="0" smtClean="0">
                <a:latin typeface="+mn-lt"/>
              </a:rPr>
              <a:t> </a:t>
            </a:r>
            <a:r>
              <a:rPr lang="en-GB" b="1" i="1" dirty="0" err="1" smtClean="0">
                <a:latin typeface="+mn-lt"/>
              </a:rPr>
              <a:t>trga</a:t>
            </a:r>
            <a:r>
              <a:rPr lang="en-GB" b="1" i="1" dirty="0" smtClean="0">
                <a:latin typeface="+mn-lt"/>
              </a:rPr>
              <a:t>?</a:t>
            </a:r>
            <a:endParaRPr lang="sl-SI" b="1" i="1" dirty="0">
              <a:solidFill>
                <a:schemeClr val="tx2"/>
              </a:solidFill>
              <a:latin typeface="+mn-lt"/>
              <a:cs typeface="Arial" charset="0"/>
            </a:endParaRPr>
          </a:p>
        </p:txBody>
      </p:sp>
      <p:sp>
        <p:nvSpPr>
          <p:cNvPr id="10" name="PoljeZBesedilom 9"/>
          <p:cNvSpPr txBox="1"/>
          <p:nvPr/>
        </p:nvSpPr>
        <p:spPr>
          <a:xfrm>
            <a:off x="906448" y="795130"/>
            <a:ext cx="7339054" cy="5216813"/>
          </a:xfrm>
          <a:prstGeom prst="rect">
            <a:avLst/>
          </a:prstGeom>
          <a:noFill/>
        </p:spPr>
        <p:txBody>
          <a:bodyPr wrap="square" rtlCol="0">
            <a:spAutoFit/>
          </a:bodyPr>
          <a:lstStyle/>
          <a:p>
            <a:pPr marL="342900" indent="-342900"/>
            <a:r>
              <a:rPr lang="sl-SI" b="1" dirty="0" smtClean="0"/>
              <a:t> </a:t>
            </a:r>
          </a:p>
          <a:p>
            <a:pPr marL="342900" indent="-342900"/>
            <a:r>
              <a:rPr lang="sl-SI" dirty="0" smtClean="0"/>
              <a:t> </a:t>
            </a:r>
          </a:p>
          <a:p>
            <a:pPr marL="342900" indent="-342900">
              <a:buAutoNum type="arabicPeriod"/>
            </a:pPr>
            <a:endParaRPr lang="sl-SI" b="1" dirty="0" smtClean="0"/>
          </a:p>
          <a:p>
            <a:pPr marL="342900" indent="-342900"/>
            <a:r>
              <a:rPr lang="sl-SI" b="1" dirty="0" smtClean="0"/>
              <a:t>Predlogi: </a:t>
            </a:r>
          </a:p>
          <a:p>
            <a:pPr marL="342900" indent="-342900">
              <a:buFontTx/>
              <a:buChar char="-"/>
            </a:pPr>
            <a:r>
              <a:rPr lang="sl-SI" b="1" dirty="0" smtClean="0"/>
              <a:t>sistemski operater</a:t>
            </a:r>
          </a:p>
          <a:p>
            <a:pPr marL="342900" indent="-342900">
              <a:buFontTx/>
              <a:buChar char="-"/>
            </a:pPr>
            <a:r>
              <a:rPr lang="sl-SI" b="1" dirty="0" smtClean="0"/>
              <a:t>distribucijska podjetja </a:t>
            </a:r>
          </a:p>
          <a:p>
            <a:pPr marL="342900" indent="-342900">
              <a:buFontTx/>
              <a:buChar char="-"/>
            </a:pPr>
            <a:r>
              <a:rPr lang="sl-SI" b="1" dirty="0" smtClean="0"/>
              <a:t>organizator trga</a:t>
            </a:r>
          </a:p>
          <a:p>
            <a:pPr marL="342900" indent="-342900">
              <a:buFontTx/>
              <a:buChar char="-"/>
            </a:pPr>
            <a:r>
              <a:rPr lang="sl-SI" b="1" dirty="0" smtClean="0"/>
              <a:t>regulator</a:t>
            </a:r>
          </a:p>
          <a:p>
            <a:pPr marL="342900" indent="-342900">
              <a:buFontTx/>
              <a:buChar char="-"/>
            </a:pPr>
            <a:r>
              <a:rPr lang="sl-SI" b="1" dirty="0" smtClean="0"/>
              <a:t>sodelovanje zgornjih </a:t>
            </a:r>
          </a:p>
          <a:p>
            <a:pPr marL="342900" indent="-342900"/>
            <a:endParaRPr lang="sl-SI" dirty="0" smtClean="0"/>
          </a:p>
          <a:p>
            <a:pPr marL="342900" indent="-342900"/>
            <a:r>
              <a:rPr lang="sl-SI" b="1" dirty="0" smtClean="0">
                <a:solidFill>
                  <a:srgbClr val="002060"/>
                </a:solidFill>
              </a:rPr>
              <a:t>	Opozorilo:  </a:t>
            </a:r>
            <a:r>
              <a:rPr lang="sl-SI" dirty="0" smtClean="0"/>
              <a:t>če </a:t>
            </a:r>
            <a:r>
              <a:rPr lang="en-GB" dirty="0" err="1" smtClean="0"/>
              <a:t>nabor</a:t>
            </a:r>
            <a:r>
              <a:rPr lang="en-GB" dirty="0" smtClean="0"/>
              <a:t> </a:t>
            </a:r>
            <a:r>
              <a:rPr lang="en-GB" dirty="0" err="1" smtClean="0"/>
              <a:t>priprav</a:t>
            </a:r>
            <a:r>
              <a:rPr lang="sl-SI" dirty="0" smtClean="0"/>
              <a:t>i</a:t>
            </a:r>
            <a:r>
              <a:rPr lang="en-GB" dirty="0" smtClean="0"/>
              <a:t> </a:t>
            </a:r>
            <a:r>
              <a:rPr lang="en-GB" dirty="0" err="1" smtClean="0"/>
              <a:t>kar</a:t>
            </a:r>
            <a:r>
              <a:rPr lang="en-GB" dirty="0" smtClean="0"/>
              <a:t> </a:t>
            </a:r>
            <a:r>
              <a:rPr lang="en-GB" dirty="0" err="1" smtClean="0"/>
              <a:t>sistemski</a:t>
            </a:r>
            <a:r>
              <a:rPr lang="en-GB" dirty="0" smtClean="0"/>
              <a:t> </a:t>
            </a:r>
            <a:r>
              <a:rPr lang="en-GB" dirty="0" err="1" smtClean="0"/>
              <a:t>operater</a:t>
            </a:r>
            <a:r>
              <a:rPr lang="en-GB" dirty="0" smtClean="0"/>
              <a:t> </a:t>
            </a:r>
            <a:r>
              <a:rPr lang="en-GB" dirty="0" err="1" smtClean="0"/>
              <a:t>sam</a:t>
            </a:r>
            <a:r>
              <a:rPr lang="sl-SI" dirty="0" smtClean="0"/>
              <a:t> </a:t>
            </a:r>
            <a:r>
              <a:rPr lang="en-GB" dirty="0" err="1" smtClean="0"/>
              <a:t>zase</a:t>
            </a:r>
            <a:r>
              <a:rPr lang="sl-SI" dirty="0" smtClean="0"/>
              <a:t> prihaja do konflikta interesov.</a:t>
            </a:r>
          </a:p>
          <a:p>
            <a:pPr marL="342900" indent="-342900"/>
            <a:r>
              <a:rPr lang="sl-SI" dirty="0" smtClean="0"/>
              <a:t>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22</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0" name="PoljeZBesedilom 9"/>
          <p:cNvSpPr txBox="1"/>
          <p:nvPr/>
        </p:nvSpPr>
        <p:spPr>
          <a:xfrm>
            <a:off x="906448" y="795130"/>
            <a:ext cx="7339054" cy="4939814"/>
          </a:xfrm>
          <a:prstGeom prst="rect">
            <a:avLst/>
          </a:prstGeom>
          <a:noFill/>
        </p:spPr>
        <p:txBody>
          <a:bodyPr wrap="square" rtlCol="0">
            <a:spAutoFit/>
          </a:bodyPr>
          <a:lstStyle/>
          <a:p>
            <a:pPr marL="342900" indent="-342900"/>
            <a:r>
              <a:rPr lang="sl-SI" b="1" i="1" dirty="0" smtClean="0"/>
              <a:t>Hišni energetski prikazovalnik</a:t>
            </a:r>
          </a:p>
          <a:p>
            <a:pPr marL="342900" indent="-342900"/>
            <a:endParaRPr lang="sl-SI" b="1" dirty="0" smtClean="0"/>
          </a:p>
          <a:p>
            <a:pPr marL="342900" indent="-342900"/>
            <a:r>
              <a:rPr lang="sl-SI" b="1" dirty="0" smtClean="0">
                <a:solidFill>
                  <a:srgbClr val="00B050"/>
                </a:solidFill>
              </a:rPr>
              <a:t>Argumenti za: </a:t>
            </a:r>
          </a:p>
          <a:p>
            <a:pPr marL="342900" indent="-342900">
              <a:buFontTx/>
              <a:buChar char="-"/>
            </a:pPr>
            <a:r>
              <a:rPr lang="sl-SI" dirty="0" smtClean="0"/>
              <a:t>boljša informiranost o porabi, </a:t>
            </a:r>
          </a:p>
          <a:p>
            <a:pPr marL="342900" indent="-342900"/>
            <a:r>
              <a:rPr lang="sl-SI" b="1" dirty="0" smtClean="0">
                <a:solidFill>
                  <a:srgbClr val="FF0000"/>
                </a:solidFill>
              </a:rPr>
              <a:t>Argumenti proti: </a:t>
            </a:r>
          </a:p>
          <a:p>
            <a:pPr marL="342900" indent="-342900"/>
            <a:r>
              <a:rPr lang="sl-SI" dirty="0" smtClean="0"/>
              <a:t>-   cena,</a:t>
            </a:r>
          </a:p>
          <a:p>
            <a:pPr marL="342900" indent="-342900">
              <a:buFontTx/>
              <a:buChar char="-"/>
            </a:pPr>
            <a:r>
              <a:rPr lang="sl-SI" dirty="0" smtClean="0"/>
              <a:t>dostop ima tisti,ki upravlja s števcem, </a:t>
            </a:r>
          </a:p>
          <a:p>
            <a:pPr marL="342900" indent="-342900">
              <a:buFontTx/>
              <a:buChar char="-"/>
            </a:pPr>
            <a:r>
              <a:rPr lang="sl-SI" dirty="0" smtClean="0"/>
              <a:t>se po začetnem obdobju neha uporabljati, </a:t>
            </a:r>
          </a:p>
          <a:p>
            <a:pPr marL="342900" indent="-342900">
              <a:buFontTx/>
              <a:buChar char="-"/>
            </a:pPr>
            <a:r>
              <a:rPr lang="sl-SI" dirty="0" smtClean="0"/>
              <a:t>odpor odjemalcev pri nameščanju, </a:t>
            </a:r>
          </a:p>
          <a:p>
            <a:pPr marL="342900" indent="-342900">
              <a:buFontTx/>
              <a:buChar char="-"/>
            </a:pPr>
            <a:r>
              <a:rPr lang="sl-SI" dirty="0" smtClean="0"/>
              <a:t>se bo v prihodnosti nadomestil z drugimi napravami,</a:t>
            </a:r>
          </a:p>
          <a:p>
            <a:pPr marL="342900" indent="-342900"/>
            <a:r>
              <a:rPr lang="sl-SI" b="1" dirty="0" smtClean="0">
                <a:solidFill>
                  <a:srgbClr val="002060"/>
                </a:solidFill>
              </a:rPr>
              <a:t>Predlog: </a:t>
            </a:r>
          </a:p>
          <a:p>
            <a:pPr marL="342900" indent="-342900">
              <a:buFontTx/>
              <a:buChar char="-"/>
            </a:pPr>
            <a:r>
              <a:rPr lang="sl-SI" dirty="0" smtClean="0"/>
              <a:t>takšne storitve/proizvode bi morali ponujati tržni akterji</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23</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 (</a:t>
            </a:r>
            <a:r>
              <a:rPr lang="sl-SI" dirty="0" err="1" smtClean="0"/>
              <a:t>EE</a:t>
            </a:r>
            <a:r>
              <a:rPr lang="sl-SI" dirty="0" smtClean="0"/>
              <a:t>)</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906448" y="795130"/>
            <a:ext cx="7339054" cy="5909310"/>
          </a:xfrm>
          <a:prstGeom prst="rect">
            <a:avLst/>
          </a:prstGeom>
          <a:noFill/>
        </p:spPr>
        <p:txBody>
          <a:bodyPr wrap="square" rtlCol="0">
            <a:spAutoFit/>
          </a:bodyPr>
          <a:lstStyle/>
          <a:p>
            <a:pPr marL="342900" indent="-342900"/>
            <a:r>
              <a:rPr lang="sl-SI" b="1" i="1" dirty="0" smtClean="0"/>
              <a:t>Odklopnik  </a:t>
            </a:r>
          </a:p>
          <a:p>
            <a:pPr marL="342900" indent="-342900"/>
            <a:endParaRPr lang="sl-SI" b="1" dirty="0" smtClean="0"/>
          </a:p>
          <a:p>
            <a:pPr marL="342900" indent="-342900"/>
            <a:r>
              <a:rPr lang="sl-SI" b="1" dirty="0" smtClean="0">
                <a:solidFill>
                  <a:srgbClr val="00B050"/>
                </a:solidFill>
              </a:rPr>
              <a:t>Argumenti za: </a:t>
            </a:r>
          </a:p>
          <a:p>
            <a:pPr marL="342900" indent="-342900">
              <a:buFontTx/>
              <a:buChar char="-"/>
            </a:pPr>
            <a:r>
              <a:rPr lang="sl-SI" dirty="0" smtClean="0"/>
              <a:t> se že uporablja, </a:t>
            </a:r>
          </a:p>
          <a:p>
            <a:pPr marL="342900" indent="-342900">
              <a:buFontTx/>
              <a:buChar char="-"/>
            </a:pPr>
            <a:r>
              <a:rPr lang="sl-SI" dirty="0" smtClean="0"/>
              <a:t>izvajanje ključnih funkcij sistema naprednega merjenja: vklop,izklop, omejitev priključne moči.</a:t>
            </a:r>
          </a:p>
          <a:p>
            <a:pPr marL="342900" indent="-342900"/>
            <a:r>
              <a:rPr lang="sl-SI" b="1" dirty="0" smtClean="0">
                <a:solidFill>
                  <a:srgbClr val="FF0000"/>
                </a:solidFill>
              </a:rPr>
              <a:t>Argumenti proti: </a:t>
            </a:r>
          </a:p>
          <a:p>
            <a:pPr marL="342900" indent="-342900"/>
            <a:r>
              <a:rPr lang="sl-SI" dirty="0" smtClean="0"/>
              <a:t>-   cena,</a:t>
            </a:r>
          </a:p>
          <a:p>
            <a:pPr marL="342900" indent="-342900">
              <a:buFontTx/>
              <a:buChar char="-"/>
            </a:pPr>
            <a:r>
              <a:rPr lang="sl-SI" dirty="0" smtClean="0"/>
              <a:t>uporaba omejena majhen del odjemalcev:  </a:t>
            </a:r>
            <a:r>
              <a:rPr lang="en-GB" dirty="0" err="1" smtClean="0"/>
              <a:t>neplačniki</a:t>
            </a:r>
            <a:r>
              <a:rPr lang="en-GB" dirty="0" smtClean="0"/>
              <a:t>, </a:t>
            </a:r>
            <a:r>
              <a:rPr lang="en-GB" dirty="0" err="1" smtClean="0"/>
              <a:t>odjemalci</a:t>
            </a:r>
            <a:r>
              <a:rPr lang="en-GB" dirty="0" smtClean="0"/>
              <a:t> s </a:t>
            </a:r>
            <a:r>
              <a:rPr lang="en-GB" dirty="0" err="1" smtClean="0"/>
              <a:t>slabimi</a:t>
            </a:r>
            <a:r>
              <a:rPr lang="en-GB" dirty="0" smtClean="0"/>
              <a:t> </a:t>
            </a:r>
            <a:r>
              <a:rPr lang="en-GB" dirty="0" err="1" smtClean="0"/>
              <a:t>napetostnimi</a:t>
            </a:r>
            <a:r>
              <a:rPr lang="en-GB" dirty="0" smtClean="0"/>
              <a:t> </a:t>
            </a:r>
            <a:r>
              <a:rPr lang="en-GB" dirty="0" err="1" smtClean="0"/>
              <a:t>razmerami</a:t>
            </a:r>
            <a:r>
              <a:rPr lang="en-GB" dirty="0" smtClean="0"/>
              <a:t>, </a:t>
            </a:r>
            <a:r>
              <a:rPr lang="en-GB" dirty="0" err="1" smtClean="0"/>
              <a:t>itd</a:t>
            </a:r>
            <a:r>
              <a:rPr lang="en-GB" dirty="0" smtClean="0"/>
              <a:t>.</a:t>
            </a:r>
            <a:r>
              <a:rPr lang="sl-SI" dirty="0" smtClean="0"/>
              <a:t> </a:t>
            </a:r>
          </a:p>
          <a:p>
            <a:pPr marL="342900" indent="-342900"/>
            <a:r>
              <a:rPr lang="sl-SI" b="1" dirty="0" smtClean="0">
                <a:solidFill>
                  <a:srgbClr val="002060"/>
                </a:solidFill>
              </a:rPr>
              <a:t>Predlogi: </a:t>
            </a:r>
          </a:p>
          <a:p>
            <a:pPr marL="342900" indent="-342900">
              <a:buFontTx/>
              <a:buChar char="-"/>
            </a:pPr>
            <a:r>
              <a:rPr lang="sl-SI" dirty="0" smtClean="0"/>
              <a:t>selektivno nameščanje,</a:t>
            </a:r>
          </a:p>
          <a:p>
            <a:pPr marL="342900" indent="-342900">
              <a:buFontTx/>
              <a:buChar char="-"/>
            </a:pPr>
            <a:r>
              <a:rPr lang="sl-SI" dirty="0" smtClean="0"/>
              <a:t>števec mora omogočiti priklop odklopnika, </a:t>
            </a:r>
          </a:p>
          <a:p>
            <a:pPr marL="342900" indent="-342900">
              <a:buFontTx/>
              <a:buChar char="-"/>
            </a:pPr>
            <a:r>
              <a:rPr lang="sl-SI" dirty="0" smtClean="0"/>
              <a:t>črne liste.</a:t>
            </a:r>
          </a:p>
          <a:p>
            <a:pPr marL="342900" indent="-342900"/>
            <a:endParaRPr lang="sl-SI" dirty="0"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24</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407603"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373710" y="54864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pPr marL="342900" indent="-342900"/>
            <a:r>
              <a:rPr lang="sl-SI" b="1" dirty="0" smtClean="0"/>
              <a:t> </a:t>
            </a:r>
            <a:endParaRPr lang="sl-SI" dirty="0" smtClean="0"/>
          </a:p>
        </p:txBody>
      </p:sp>
      <p:sp>
        <p:nvSpPr>
          <p:cNvPr id="13" name="PoljeZBesedilom 12"/>
          <p:cNvSpPr txBox="1"/>
          <p:nvPr/>
        </p:nvSpPr>
        <p:spPr>
          <a:xfrm>
            <a:off x="596362" y="1478944"/>
            <a:ext cx="1399429"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sl-SI" dirty="0" smtClean="0"/>
              <a:t>VODA</a:t>
            </a:r>
            <a:endParaRPr lang="en-GB" dirty="0"/>
          </a:p>
        </p:txBody>
      </p:sp>
      <p:sp>
        <p:nvSpPr>
          <p:cNvPr id="14" name="PoljeZBesedilom 13"/>
          <p:cNvSpPr txBox="1"/>
          <p:nvPr/>
        </p:nvSpPr>
        <p:spPr>
          <a:xfrm>
            <a:off x="2172047" y="1480270"/>
            <a:ext cx="1350395" cy="369332"/>
          </a:xfrm>
          <a:prstGeom prst="rect">
            <a:avLst/>
          </a:prstGeom>
          <a:solidFill>
            <a:srgbClr val="FFC000"/>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PLIN </a:t>
            </a:r>
            <a:endParaRPr lang="en-GB" dirty="0"/>
          </a:p>
        </p:txBody>
      </p:sp>
      <p:sp>
        <p:nvSpPr>
          <p:cNvPr id="15" name="PoljeZBesedilom 14"/>
          <p:cNvSpPr txBox="1"/>
          <p:nvPr/>
        </p:nvSpPr>
        <p:spPr>
          <a:xfrm>
            <a:off x="3763632" y="1489545"/>
            <a:ext cx="1357023" cy="369332"/>
          </a:xfrm>
          <a:prstGeom prst="rect">
            <a:avLst/>
          </a:prstGeom>
          <a:solidFill>
            <a:srgbClr val="FF0000"/>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TOPLOTA</a:t>
            </a:r>
            <a:endParaRPr lang="en-GB" dirty="0"/>
          </a:p>
        </p:txBody>
      </p:sp>
      <p:sp>
        <p:nvSpPr>
          <p:cNvPr id="16" name="PoljeZBesedilom 15"/>
          <p:cNvSpPr txBox="1"/>
          <p:nvPr/>
        </p:nvSpPr>
        <p:spPr>
          <a:xfrm>
            <a:off x="600336" y="3065225"/>
            <a:ext cx="1168841" cy="369332"/>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err="1" smtClean="0"/>
              <a:t>EE</a:t>
            </a:r>
            <a:endParaRPr lang="en-GB" dirty="0"/>
          </a:p>
        </p:txBody>
      </p:sp>
      <p:sp>
        <p:nvSpPr>
          <p:cNvPr id="17" name="PoljeZBesedilom 16"/>
          <p:cNvSpPr txBox="1"/>
          <p:nvPr/>
        </p:nvSpPr>
        <p:spPr>
          <a:xfrm>
            <a:off x="2506000" y="2895601"/>
            <a:ext cx="2638508" cy="646331"/>
          </a:xfrm>
          <a:prstGeom prst="rect">
            <a:avLst/>
          </a:prstGeom>
          <a:solidFill>
            <a:srgbClr val="92D050"/>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KOMUNIKACIJSKI PREHOD </a:t>
            </a:r>
            <a:endParaRPr lang="en-GB" dirty="0"/>
          </a:p>
        </p:txBody>
      </p:sp>
      <p:sp>
        <p:nvSpPr>
          <p:cNvPr id="19" name="Pravokotnik 18"/>
          <p:cNvSpPr/>
          <p:nvPr/>
        </p:nvSpPr>
        <p:spPr bwMode="auto">
          <a:xfrm>
            <a:off x="2286000" y="2304884"/>
            <a:ext cx="3086100" cy="2019632"/>
          </a:xfrm>
          <a:prstGeom prst="rect">
            <a:avLst/>
          </a:prstGeom>
          <a:noFill/>
          <a:ln w="28575" cap="flat" cmpd="sng" algn="ctr">
            <a:solidFill>
              <a:srgbClr val="C00000"/>
            </a:solidFill>
            <a:prstDash val="solid"/>
            <a:round/>
            <a:headEnd type="none" w="med" len="med"/>
            <a:tailEnd type="none" w="med" len="med"/>
          </a:ln>
          <a:effectLst/>
        </p:spPr>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1" i="0" u="none" strike="noStrike" cap="none" normalizeH="0" baseline="0" dirty="0" smtClean="0">
              <a:ln>
                <a:noFill/>
              </a:ln>
              <a:solidFill>
                <a:schemeClr val="tx1"/>
              </a:solidFill>
              <a:effectLst/>
              <a:latin typeface="Verdana" pitchFamily="34" charset="0"/>
            </a:endParaRPr>
          </a:p>
        </p:txBody>
      </p:sp>
      <p:sp>
        <p:nvSpPr>
          <p:cNvPr id="21" name="PoljeZBesedilom 20"/>
          <p:cNvSpPr txBox="1"/>
          <p:nvPr/>
        </p:nvSpPr>
        <p:spPr>
          <a:xfrm>
            <a:off x="5915784" y="1227152"/>
            <a:ext cx="2639833" cy="646331"/>
          </a:xfrm>
          <a:prstGeom prst="rect">
            <a:avLst/>
          </a:prstGeom>
          <a:solidFill>
            <a:srgbClr val="CCE1FA"/>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NAPRAVE HIŠNE AVTOMATIZACIJE</a:t>
            </a:r>
            <a:endParaRPr lang="en-GB" dirty="0"/>
          </a:p>
        </p:txBody>
      </p:sp>
      <p:sp>
        <p:nvSpPr>
          <p:cNvPr id="30" name="Elipsa 29"/>
          <p:cNvSpPr/>
          <p:nvPr/>
        </p:nvSpPr>
        <p:spPr bwMode="auto">
          <a:xfrm>
            <a:off x="3739776" y="3540979"/>
            <a:ext cx="103367" cy="103369"/>
          </a:xfrm>
          <a:prstGeom prst="ellipse">
            <a:avLst/>
          </a:prstGeom>
          <a:solidFill>
            <a:srgbClr val="FFC000"/>
          </a:solidFill>
          <a:ln w="9525" cap="flat" cmpd="sng" algn="ctr">
            <a:solidFill>
              <a:schemeClr val="tx2"/>
            </a:solidFill>
            <a:prstDash val="solid"/>
            <a:round/>
            <a:headEnd type="none" w="med" len="med"/>
            <a:tailEnd type="none" w="med" len="med"/>
          </a:ln>
          <a:effectLst/>
        </p:spPr>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0" i="0" u="none" strike="noStrike" cap="none" normalizeH="0" baseline="0" dirty="0" smtClean="0">
              <a:ln>
                <a:noFill/>
              </a:ln>
              <a:solidFill>
                <a:srgbClr val="DF273E"/>
              </a:solidFill>
              <a:effectLst/>
              <a:latin typeface="Verdana" pitchFamily="34" charset="0"/>
            </a:endParaRPr>
          </a:p>
        </p:txBody>
      </p:sp>
      <p:sp>
        <p:nvSpPr>
          <p:cNvPr id="31" name="PoljeZBesedilom 30"/>
          <p:cNvSpPr txBox="1"/>
          <p:nvPr/>
        </p:nvSpPr>
        <p:spPr>
          <a:xfrm>
            <a:off x="6052281" y="3055949"/>
            <a:ext cx="2551044" cy="923330"/>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KOMUNIKACIJSKI PREHOD ZA HIŠNO AVTOMATIZACIJO</a:t>
            </a:r>
            <a:endParaRPr lang="en-GB" dirty="0"/>
          </a:p>
        </p:txBody>
      </p:sp>
      <p:cxnSp>
        <p:nvCxnSpPr>
          <p:cNvPr id="33" name="Oblika 32"/>
          <p:cNvCxnSpPr>
            <a:stCxn id="30" idx="4"/>
            <a:endCxn id="31" idx="0"/>
          </p:cNvCxnSpPr>
          <p:nvPr/>
        </p:nvCxnSpPr>
        <p:spPr bwMode="auto">
          <a:xfrm rot="5400000" flipH="1" flipV="1">
            <a:off x="5265431" y="1581977"/>
            <a:ext cx="588399" cy="3536343"/>
          </a:xfrm>
          <a:prstGeom prst="bentConnector5">
            <a:avLst>
              <a:gd name="adj1" fmla="val -38851"/>
              <a:gd name="adj2" fmla="val 55630"/>
              <a:gd name="adj3" fmla="val 138851"/>
            </a:avLst>
          </a:prstGeom>
          <a:ln w="19050">
            <a:headEnd type="arrow"/>
            <a:tailEnd type="arrow"/>
          </a:ln>
        </p:spPr>
        <p:style>
          <a:lnRef idx="1">
            <a:schemeClr val="dk1"/>
          </a:lnRef>
          <a:fillRef idx="0">
            <a:schemeClr val="dk1"/>
          </a:fillRef>
          <a:effectRef idx="0">
            <a:schemeClr val="dk1"/>
          </a:effectRef>
          <a:fontRef idx="minor">
            <a:schemeClr val="tx1"/>
          </a:fontRef>
        </p:style>
      </p:cxnSp>
      <p:sp>
        <p:nvSpPr>
          <p:cNvPr id="38" name="PoljeZBesedilom 37"/>
          <p:cNvSpPr txBox="1"/>
          <p:nvPr/>
        </p:nvSpPr>
        <p:spPr>
          <a:xfrm>
            <a:off x="6512134" y="5573864"/>
            <a:ext cx="1671100" cy="646331"/>
          </a:xfrm>
          <a:prstGeom prst="rect">
            <a:avLst/>
          </a:prstGeom>
          <a:solidFill>
            <a:srgbClr val="CCE1FA"/>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PONUDNIK STORITEV </a:t>
            </a:r>
            <a:endParaRPr lang="en-GB" dirty="0"/>
          </a:p>
        </p:txBody>
      </p:sp>
      <p:cxnSp>
        <p:nvCxnSpPr>
          <p:cNvPr id="40" name="Raven puščični konektor 39"/>
          <p:cNvCxnSpPr>
            <a:stCxn id="31" idx="2"/>
          </p:cNvCxnSpPr>
          <p:nvPr/>
        </p:nvCxnSpPr>
        <p:spPr bwMode="auto">
          <a:xfrm rot="16200000" flipH="1">
            <a:off x="6536142" y="4770939"/>
            <a:ext cx="1594587" cy="11265"/>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cxnSp>
        <p:nvCxnSpPr>
          <p:cNvPr id="42" name="Raven puščični konektor 41"/>
          <p:cNvCxnSpPr/>
          <p:nvPr/>
        </p:nvCxnSpPr>
        <p:spPr bwMode="auto">
          <a:xfrm rot="16200000" flipV="1">
            <a:off x="7223777" y="2452980"/>
            <a:ext cx="1200646" cy="15898"/>
          </a:xfrm>
          <a:prstGeom prst="straightConnector1">
            <a:avLst/>
          </a:prstGeom>
          <a:ln w="12700">
            <a:headEnd type="arrow"/>
            <a:tailEnd type="arrow"/>
          </a:ln>
        </p:spPr>
        <p:style>
          <a:lnRef idx="1">
            <a:schemeClr val="dk1"/>
          </a:lnRef>
          <a:fillRef idx="0">
            <a:schemeClr val="dk1"/>
          </a:fillRef>
          <a:effectRef idx="0">
            <a:schemeClr val="dk1"/>
          </a:effectRef>
          <a:fontRef idx="minor">
            <a:schemeClr val="tx1"/>
          </a:fontRef>
        </p:style>
      </p:cxnSp>
      <p:sp>
        <p:nvSpPr>
          <p:cNvPr id="93" name="Pravokotnik 92"/>
          <p:cNvSpPr/>
          <p:nvPr/>
        </p:nvSpPr>
        <p:spPr bwMode="auto">
          <a:xfrm>
            <a:off x="304800" y="2162175"/>
            <a:ext cx="5305425" cy="2381249"/>
          </a:xfrm>
          <a:prstGeom prst="rect">
            <a:avLst/>
          </a:prstGeom>
          <a:noFill/>
          <a:ln w="28575" cap="flat" cmpd="sng" algn="ctr">
            <a:solidFill>
              <a:srgbClr val="C00000"/>
            </a:solidFill>
            <a:prstDash val="dash"/>
            <a:round/>
            <a:headEnd type="none" w="med" len="med"/>
            <a:tailEnd type="none" w="med" len="med"/>
          </a:ln>
          <a:effectLst/>
        </p:spPr>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0" i="0" u="none" strike="noStrike" cap="none" normalizeH="0" baseline="0" smtClean="0">
              <a:ln>
                <a:noFill/>
              </a:ln>
              <a:solidFill>
                <a:schemeClr val="tx1"/>
              </a:solidFill>
              <a:effectLst/>
              <a:latin typeface="Verdana" pitchFamily="34" charset="0"/>
            </a:endParaRPr>
          </a:p>
        </p:txBody>
      </p:sp>
      <p:sp>
        <p:nvSpPr>
          <p:cNvPr id="94" name="PoljeZBesedilom 93"/>
          <p:cNvSpPr txBox="1"/>
          <p:nvPr/>
        </p:nvSpPr>
        <p:spPr>
          <a:xfrm>
            <a:off x="2291316" y="5575191"/>
            <a:ext cx="1671100" cy="646331"/>
          </a:xfrm>
          <a:prstGeom prst="rect">
            <a:avLst/>
          </a:prstGeom>
          <a:solidFill>
            <a:srgbClr val="CCE1FA"/>
          </a:solidFill>
        </p:spPr>
        <p:style>
          <a:lnRef idx="2">
            <a:schemeClr val="dk1"/>
          </a:lnRef>
          <a:fillRef idx="1">
            <a:schemeClr val="lt1"/>
          </a:fillRef>
          <a:effectRef idx="0">
            <a:schemeClr val="dk1"/>
          </a:effectRef>
          <a:fontRef idx="minor">
            <a:schemeClr val="dk1"/>
          </a:fontRef>
        </p:style>
        <p:txBody>
          <a:bodyPr wrap="square" rtlCol="0">
            <a:spAutoFit/>
          </a:bodyPr>
          <a:lstStyle/>
          <a:p>
            <a:r>
              <a:rPr lang="sl-SI" dirty="0" smtClean="0"/>
              <a:t>CENTRALNI SISTEM </a:t>
            </a:r>
            <a:endParaRPr lang="en-GB" dirty="0"/>
          </a:p>
        </p:txBody>
      </p:sp>
      <p:cxnSp>
        <p:nvCxnSpPr>
          <p:cNvPr id="95" name="Raven puščični konektor 94"/>
          <p:cNvCxnSpPr/>
          <p:nvPr/>
        </p:nvCxnSpPr>
        <p:spPr bwMode="auto">
          <a:xfrm rot="16200000" flipH="1">
            <a:off x="2112560" y="4553610"/>
            <a:ext cx="2014680" cy="9926"/>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sp>
        <p:nvSpPr>
          <p:cNvPr id="26" name="Pravokotnik 25"/>
          <p:cNvSpPr/>
          <p:nvPr/>
        </p:nvSpPr>
        <p:spPr bwMode="auto">
          <a:xfrm>
            <a:off x="5886450" y="2342984"/>
            <a:ext cx="3028950" cy="2019632"/>
          </a:xfrm>
          <a:prstGeom prst="rect">
            <a:avLst/>
          </a:prstGeom>
          <a:noFill/>
          <a:ln w="28575" cap="flat" cmpd="sng" algn="ctr">
            <a:solidFill>
              <a:srgbClr val="C00000"/>
            </a:solidFill>
            <a:prstDash val="solid"/>
            <a:round/>
            <a:headEnd type="none" w="med" len="med"/>
            <a:tailEnd type="none" w="med" len="med"/>
          </a:ln>
          <a:effectLst/>
        </p:spPr>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1" i="0" u="none" strike="noStrike" cap="none" normalizeH="0" baseline="0" dirty="0" smtClean="0">
              <a:ln>
                <a:noFill/>
              </a:ln>
              <a:solidFill>
                <a:schemeClr val="tx1"/>
              </a:solidFill>
              <a:effectLst/>
              <a:latin typeface="Verdana" pitchFamily="34" charset="0"/>
            </a:endParaRPr>
          </a:p>
        </p:txBody>
      </p:sp>
      <p:sp>
        <p:nvSpPr>
          <p:cNvPr id="27" name="Pravokotnik 26"/>
          <p:cNvSpPr/>
          <p:nvPr/>
        </p:nvSpPr>
        <p:spPr bwMode="auto">
          <a:xfrm>
            <a:off x="200025" y="2047875"/>
            <a:ext cx="8829675" cy="2647949"/>
          </a:xfrm>
          <a:prstGeom prst="rect">
            <a:avLst/>
          </a:prstGeom>
          <a:noFill/>
          <a:ln w="28575" cap="flat" cmpd="sng" algn="ctr">
            <a:solidFill>
              <a:srgbClr val="C00000"/>
            </a:solidFill>
            <a:prstDash val="dash"/>
            <a:round/>
            <a:headEnd type="none" w="med" len="med"/>
            <a:tailEnd type="none" w="med" len="med"/>
          </a:ln>
          <a:effectLst/>
        </p:spPr>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0" i="0" u="none" strike="noStrike" cap="none" normalizeH="0" baseline="0" smtClean="0">
              <a:ln>
                <a:noFill/>
              </a:ln>
              <a:solidFill>
                <a:schemeClr val="tx1"/>
              </a:solidFill>
              <a:effectLst/>
              <a:latin typeface="Verdan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 calcmode="lin" valueType="num">
                                      <p:cBhvr additive="base">
                                        <p:cTn id="7" dur="500" fill="hold"/>
                                        <p:tgtEl>
                                          <p:spTgt spid="93"/>
                                        </p:tgtEl>
                                        <p:attrNameLst>
                                          <p:attrName>ppt_x</p:attrName>
                                        </p:attrNameLst>
                                      </p:cBhvr>
                                      <p:tavLst>
                                        <p:tav tm="0">
                                          <p:val>
                                            <p:strVal val="#ppt_x"/>
                                          </p:val>
                                        </p:tav>
                                        <p:tav tm="100000">
                                          <p:val>
                                            <p:strVal val="#ppt_x"/>
                                          </p:val>
                                        </p:tav>
                                      </p:tavLst>
                                    </p:anim>
                                    <p:anim calcmode="lin" valueType="num">
                                      <p:cBhvr additive="base">
                                        <p:cTn id="8" dur="500" fill="hold"/>
                                        <p:tgtEl>
                                          <p:spTgt spid="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93"/>
                                        </p:tgtEl>
                                        <p:attrNameLst>
                                          <p:attrName>ppt_x</p:attrName>
                                        </p:attrNameLst>
                                      </p:cBhvr>
                                      <p:tavLst>
                                        <p:tav tm="0">
                                          <p:val>
                                            <p:strVal val="ppt_x"/>
                                          </p:val>
                                        </p:tav>
                                        <p:tav tm="100000">
                                          <p:val>
                                            <p:strVal val="ppt_x"/>
                                          </p:val>
                                        </p:tav>
                                      </p:tavLst>
                                    </p:anim>
                                    <p:anim calcmode="lin" valueType="num">
                                      <p:cBhvr additive="base">
                                        <p:cTn id="13" dur="500"/>
                                        <p:tgtEl>
                                          <p:spTgt spid="93"/>
                                        </p:tgtEl>
                                        <p:attrNameLst>
                                          <p:attrName>ppt_y</p:attrName>
                                        </p:attrNameLst>
                                      </p:cBhvr>
                                      <p:tavLst>
                                        <p:tav tm="0">
                                          <p:val>
                                            <p:strVal val="ppt_y"/>
                                          </p:val>
                                        </p:tav>
                                        <p:tav tm="100000">
                                          <p:val>
                                            <p:strVal val="1+ppt_h/2"/>
                                          </p:val>
                                        </p:tav>
                                      </p:tavLst>
                                    </p:anim>
                                    <p:set>
                                      <p:cBhvr>
                                        <p:cTn id="14" dur="1" fill="hold">
                                          <p:stCondLst>
                                            <p:cond delay="499"/>
                                          </p:stCondLst>
                                        </p:cTn>
                                        <p:tgtEl>
                                          <p:spTgt spid="9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27"/>
                                        </p:tgtEl>
                                        <p:attrNameLst>
                                          <p:attrName>ppt_x</p:attrName>
                                        </p:attrNameLst>
                                      </p:cBhvr>
                                      <p:tavLst>
                                        <p:tav tm="0">
                                          <p:val>
                                            <p:strVal val="ppt_x"/>
                                          </p:val>
                                        </p:tav>
                                        <p:tav tm="100000">
                                          <p:val>
                                            <p:strVal val="ppt_x"/>
                                          </p:val>
                                        </p:tav>
                                      </p:tavLst>
                                    </p:anim>
                                    <p:anim calcmode="lin" valueType="num">
                                      <p:cBhvr additive="base">
                                        <p:cTn id="25" dur="500"/>
                                        <p:tgtEl>
                                          <p:spTgt spid="27"/>
                                        </p:tgtEl>
                                        <p:attrNameLst>
                                          <p:attrName>ppt_y</p:attrName>
                                        </p:attrNameLst>
                                      </p:cBhvr>
                                      <p:tavLst>
                                        <p:tav tm="0">
                                          <p:val>
                                            <p:strVal val="ppt_y"/>
                                          </p:val>
                                        </p:tav>
                                        <p:tav tm="100000">
                                          <p:val>
                                            <p:strVal val="1+ppt_h/2"/>
                                          </p:val>
                                        </p:tav>
                                      </p:tavLst>
                                    </p:anim>
                                    <p:set>
                                      <p:cBhvr>
                                        <p:cTn id="26" dur="1" fill="hold">
                                          <p:stCondLst>
                                            <p:cond delay="499"/>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animBg="1"/>
      <p:bldP spid="93" grpId="1" animBg="1"/>
      <p:bldP spid="27" grpId="0" animBg="1"/>
      <p:bldP spid="27"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25</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5493812"/>
          </a:xfrm>
          <a:prstGeom prst="rect">
            <a:avLst/>
          </a:prstGeom>
          <a:noFill/>
        </p:spPr>
        <p:txBody>
          <a:bodyPr wrap="square" rtlCol="0">
            <a:spAutoFit/>
          </a:bodyPr>
          <a:lstStyle/>
          <a:p>
            <a:pPr marL="342900" indent="-342900"/>
            <a:r>
              <a:rPr lang="sl-SI" b="1" i="1" dirty="0" smtClean="0"/>
              <a:t>Samostojni komunikacijski prehod</a:t>
            </a:r>
          </a:p>
          <a:p>
            <a:pPr marL="342900" indent="-342900"/>
            <a:r>
              <a:rPr lang="sl-SI" b="1" dirty="0" smtClean="0">
                <a:solidFill>
                  <a:srgbClr val="00B050"/>
                </a:solidFill>
              </a:rPr>
              <a:t>Argumenti za ločen komunikacijski prehod: </a:t>
            </a:r>
          </a:p>
          <a:p>
            <a:pPr marL="342900" indent="-342900">
              <a:buFontTx/>
              <a:buChar char="-"/>
            </a:pPr>
            <a:r>
              <a:rPr lang="sl-SI" dirty="0" smtClean="0"/>
              <a:t>zmanjšuje možnost monopola, izkrivljanja konkurence </a:t>
            </a:r>
          </a:p>
          <a:p>
            <a:pPr marL="342900" indent="-342900">
              <a:buFontTx/>
              <a:buChar char="-"/>
            </a:pPr>
            <a:r>
              <a:rPr lang="sl-SI" dirty="0" smtClean="0"/>
              <a:t>lažje povezovanje z hišno avtomatizacijo,  </a:t>
            </a:r>
          </a:p>
          <a:p>
            <a:pPr marL="342900" indent="-342900">
              <a:buFontTx/>
              <a:buChar char="-"/>
            </a:pPr>
            <a:r>
              <a:rPr lang="sl-SI" dirty="0" smtClean="0"/>
              <a:t>bolj fleksibilno širjenje funkcionalnosti, </a:t>
            </a:r>
          </a:p>
          <a:p>
            <a:pPr marL="342900" indent="-342900">
              <a:buFontTx/>
              <a:buChar char="-"/>
            </a:pPr>
            <a:r>
              <a:rPr lang="sl-SI" dirty="0" smtClean="0"/>
              <a:t>bolj odprt, neodvisen sistem.</a:t>
            </a:r>
          </a:p>
          <a:p>
            <a:pPr marL="342900" indent="-342900"/>
            <a:r>
              <a:rPr lang="sl-SI" b="1" dirty="0" smtClean="0">
                <a:solidFill>
                  <a:srgbClr val="00B050"/>
                </a:solidFill>
              </a:rPr>
              <a:t>Argumenti za komunikacijski prehod v sistemskem števcu  </a:t>
            </a:r>
          </a:p>
          <a:p>
            <a:pPr marL="342900" indent="-342900"/>
            <a:r>
              <a:rPr lang="sl-SI" dirty="0" smtClean="0"/>
              <a:t>-   cenovno ugodnejši,</a:t>
            </a:r>
          </a:p>
          <a:p>
            <a:pPr marL="342900" indent="-342900"/>
            <a:r>
              <a:rPr lang="sl-SI" dirty="0" smtClean="0"/>
              <a:t>-   se že uporablja, je že vgrajen, </a:t>
            </a:r>
            <a:endParaRPr lang="sl-SI" b="1" dirty="0" smtClean="0"/>
          </a:p>
          <a:p>
            <a:pPr marL="342900" indent="-342900">
              <a:buFontTx/>
              <a:buChar char="-"/>
            </a:pPr>
            <a:r>
              <a:rPr lang="sl-SI" dirty="0" smtClean="0"/>
              <a:t>nižji stroški, robustnost, dolga </a:t>
            </a:r>
            <a:r>
              <a:rPr lang="sl-SI" dirty="0" err="1" smtClean="0"/>
              <a:t>življenska</a:t>
            </a:r>
            <a:r>
              <a:rPr lang="sl-SI" dirty="0" smtClean="0"/>
              <a:t> doba, </a:t>
            </a:r>
          </a:p>
          <a:p>
            <a:pPr marL="342900" indent="-342900">
              <a:buFontTx/>
              <a:buChar char="-"/>
            </a:pPr>
            <a:r>
              <a:rPr lang="sl-SI" dirty="0" smtClean="0"/>
              <a:t>stanje tehnike, standardiziran, izkušnje iz tujine, </a:t>
            </a:r>
          </a:p>
          <a:p>
            <a:pPr marL="342900" indent="-342900">
              <a:buFontTx/>
              <a:buChar char="-"/>
            </a:pPr>
            <a:r>
              <a:rPr lang="sl-SI" dirty="0" smtClean="0"/>
              <a:t>ni dileme kdo bo investiral, kdo bo lastnik in kdo in kako bo upravljal s prehodom.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26</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5770811"/>
          </a:xfrm>
          <a:prstGeom prst="rect">
            <a:avLst/>
          </a:prstGeom>
          <a:noFill/>
        </p:spPr>
        <p:txBody>
          <a:bodyPr wrap="square" rtlCol="0">
            <a:spAutoFit/>
          </a:bodyPr>
          <a:lstStyle/>
          <a:p>
            <a:pPr marL="342900" indent="-342900"/>
            <a:r>
              <a:rPr lang="sl-SI" b="1" i="1" dirty="0" smtClean="0"/>
              <a:t>Samostojni komunikacijski </a:t>
            </a:r>
            <a:r>
              <a:rPr lang="sl-SI" b="1" i="1" dirty="0" smtClean="0"/>
              <a:t>prehod za hišno avtomatizacijo: </a:t>
            </a:r>
          </a:p>
          <a:p>
            <a:pPr marL="342900" indent="-342900"/>
            <a:endParaRPr lang="sl-SI" b="1" i="1" dirty="0" smtClean="0"/>
          </a:p>
          <a:p>
            <a:pPr marL="342900" indent="-342900"/>
            <a:r>
              <a:rPr lang="sl-SI" b="1" dirty="0" smtClean="0">
                <a:solidFill>
                  <a:srgbClr val="00B050"/>
                </a:solidFill>
              </a:rPr>
              <a:t>Argumenti za samostojen prehod</a:t>
            </a:r>
          </a:p>
          <a:p>
            <a:pPr marL="342900" indent="-342900">
              <a:buFontTx/>
              <a:buChar char="-"/>
            </a:pPr>
            <a:r>
              <a:rPr lang="sl-SI" dirty="0" smtClean="0"/>
              <a:t> </a:t>
            </a:r>
            <a:r>
              <a:rPr lang="en-GB" dirty="0" err="1" smtClean="0"/>
              <a:t>da</a:t>
            </a:r>
            <a:r>
              <a:rPr lang="en-GB" dirty="0" smtClean="0"/>
              <a:t>, </a:t>
            </a:r>
            <a:r>
              <a:rPr lang="en-GB" dirty="0" err="1" smtClean="0"/>
              <a:t>olajša</a:t>
            </a:r>
            <a:r>
              <a:rPr lang="en-GB" dirty="0" smtClean="0"/>
              <a:t> </a:t>
            </a:r>
            <a:r>
              <a:rPr lang="en-GB" dirty="0" err="1" smtClean="0"/>
              <a:t>zahtevnosti</a:t>
            </a:r>
            <a:r>
              <a:rPr lang="en-GB" dirty="0" smtClean="0"/>
              <a:t> </a:t>
            </a:r>
            <a:r>
              <a:rPr lang="en-GB" dirty="0" err="1" smtClean="0"/>
              <a:t>števcev</a:t>
            </a:r>
            <a:r>
              <a:rPr lang="en-GB" dirty="0" smtClean="0"/>
              <a:t>, </a:t>
            </a:r>
            <a:r>
              <a:rPr lang="en-GB" dirty="0" err="1" smtClean="0"/>
              <a:t>omogoča</a:t>
            </a:r>
            <a:r>
              <a:rPr lang="en-GB" dirty="0" smtClean="0"/>
              <a:t> </a:t>
            </a:r>
            <a:r>
              <a:rPr lang="en-GB" dirty="0" err="1" smtClean="0"/>
              <a:t>širši</a:t>
            </a:r>
            <a:r>
              <a:rPr lang="en-GB" dirty="0" smtClean="0"/>
              <a:t> </a:t>
            </a:r>
            <a:r>
              <a:rPr lang="en-GB" dirty="0" err="1" smtClean="0"/>
              <a:t>dostop</a:t>
            </a:r>
            <a:r>
              <a:rPr lang="en-GB" dirty="0" smtClean="0"/>
              <a:t> </a:t>
            </a:r>
            <a:r>
              <a:rPr lang="en-GB" dirty="0" err="1" smtClean="0"/>
              <a:t>zainteresiranim</a:t>
            </a:r>
            <a:r>
              <a:rPr lang="en-GB" dirty="0" smtClean="0"/>
              <a:t> </a:t>
            </a:r>
            <a:r>
              <a:rPr lang="en-GB" dirty="0" err="1" smtClean="0"/>
              <a:t>ponudnikom</a:t>
            </a:r>
            <a:r>
              <a:rPr lang="sl-SI" dirty="0" smtClean="0"/>
              <a:t>, je odprt,</a:t>
            </a:r>
          </a:p>
          <a:p>
            <a:pPr marL="342900" indent="-342900">
              <a:buFontTx/>
              <a:buChar char="-"/>
            </a:pPr>
            <a:r>
              <a:rPr lang="sl-SI" dirty="0" smtClean="0"/>
              <a:t>načeloma zagotavlja dovolj prenosne zmogljivosti, </a:t>
            </a:r>
          </a:p>
          <a:p>
            <a:pPr marL="342900" indent="-342900">
              <a:buFontTx/>
              <a:buChar char="-"/>
            </a:pPr>
            <a:r>
              <a:rPr lang="sl-SI" dirty="0" smtClean="0"/>
              <a:t>ne podraži sistemskega števca.</a:t>
            </a:r>
            <a:endParaRPr lang="en-GB" dirty="0" smtClean="0"/>
          </a:p>
          <a:p>
            <a:pPr marL="342900" indent="-342900"/>
            <a:r>
              <a:rPr lang="sl-SI" b="1" dirty="0" smtClean="0">
                <a:solidFill>
                  <a:srgbClr val="00B050"/>
                </a:solidFill>
              </a:rPr>
              <a:t>Argumenti za prehod vgrajen v števec </a:t>
            </a:r>
          </a:p>
          <a:p>
            <a:pPr marL="342900" indent="-342900">
              <a:buFontTx/>
              <a:buChar char="-"/>
            </a:pPr>
            <a:r>
              <a:rPr lang="sl-SI" dirty="0" smtClean="0"/>
              <a:t>je del komunikacijskega prehoda – eden izmed komunikacijskih vmesnikov, </a:t>
            </a:r>
          </a:p>
          <a:p>
            <a:pPr marL="342900" indent="-342900">
              <a:buFontTx/>
              <a:buChar char="-"/>
            </a:pPr>
            <a:endParaRPr lang="sl-SI" dirty="0" smtClean="0"/>
          </a:p>
          <a:p>
            <a:pPr marL="342900" indent="-342900"/>
            <a:r>
              <a:rPr lang="sl-SI" b="1" dirty="0" smtClean="0">
                <a:solidFill>
                  <a:srgbClr val="002060"/>
                </a:solidFill>
              </a:rPr>
              <a:t>Opozorila</a:t>
            </a:r>
          </a:p>
          <a:p>
            <a:r>
              <a:rPr lang="en-GB" dirty="0" err="1" smtClean="0"/>
              <a:t>pomanjkanj</a:t>
            </a:r>
            <a:r>
              <a:rPr lang="sl-SI" dirty="0" smtClean="0"/>
              <a:t>e</a:t>
            </a:r>
            <a:r>
              <a:rPr lang="en-GB" dirty="0" smtClean="0"/>
              <a:t> </a:t>
            </a:r>
            <a:r>
              <a:rPr lang="en-GB" dirty="0" err="1" smtClean="0"/>
              <a:t>standardizacije</a:t>
            </a:r>
            <a:r>
              <a:rPr lang="en-GB" dirty="0" smtClean="0"/>
              <a:t>,</a:t>
            </a:r>
            <a:r>
              <a:rPr lang="sl-SI" dirty="0" smtClean="0"/>
              <a:t> podražitev sistemskega števca. </a:t>
            </a:r>
          </a:p>
          <a:p>
            <a:pPr marL="342900" indent="-342900"/>
            <a:endParaRPr lang="sl-SI" dirty="0"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27</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761835"/>
            <a:ext cx="7339054" cy="6047809"/>
          </a:xfrm>
          <a:prstGeom prst="rect">
            <a:avLst/>
          </a:prstGeom>
          <a:noFill/>
        </p:spPr>
        <p:txBody>
          <a:bodyPr wrap="square" rtlCol="0">
            <a:spAutoFit/>
          </a:bodyPr>
          <a:lstStyle/>
          <a:p>
            <a:r>
              <a:rPr lang="sl-SI" b="1" i="1" dirty="0" smtClean="0"/>
              <a:t>Prenos podatkov med komunikacijskim vozliščem in </a:t>
            </a:r>
            <a:r>
              <a:rPr lang="sl-SI" b="1" i="1" dirty="0" err="1" smtClean="0"/>
              <a:t>koncentratorjem</a:t>
            </a:r>
            <a:r>
              <a:rPr lang="sl-SI" b="1" i="1" dirty="0" smtClean="0"/>
              <a:t> </a:t>
            </a:r>
          </a:p>
          <a:p>
            <a:pPr marL="342900" indent="-342900"/>
            <a:r>
              <a:rPr lang="sl-SI" b="1" dirty="0" smtClean="0"/>
              <a:t>				</a:t>
            </a:r>
            <a:r>
              <a:rPr lang="sl-SI" b="1" dirty="0" err="1" smtClean="0"/>
              <a:t>PLC</a:t>
            </a:r>
            <a:r>
              <a:rPr lang="sl-SI" b="1" dirty="0" smtClean="0"/>
              <a:t> </a:t>
            </a:r>
          </a:p>
          <a:p>
            <a:pPr marL="342900" indent="-342900"/>
            <a:r>
              <a:rPr lang="sl-SI" b="1" dirty="0" smtClean="0">
                <a:solidFill>
                  <a:srgbClr val="00B050"/>
                </a:solidFill>
              </a:rPr>
              <a:t>Argumenti za: </a:t>
            </a:r>
          </a:p>
          <a:p>
            <a:pPr marL="342900" indent="-342900">
              <a:buFontTx/>
              <a:buChar char="-"/>
            </a:pPr>
            <a:r>
              <a:rPr lang="sl-SI" dirty="0" smtClean="0"/>
              <a:t>nizki stroški, preizkušena tehnologija.</a:t>
            </a:r>
          </a:p>
          <a:p>
            <a:pPr marL="342900" indent="-342900"/>
            <a:r>
              <a:rPr lang="sl-SI" b="1" dirty="0" smtClean="0">
                <a:solidFill>
                  <a:srgbClr val="FF0000"/>
                </a:solidFill>
              </a:rPr>
              <a:t>Argumenti proti : </a:t>
            </a:r>
          </a:p>
          <a:p>
            <a:pPr marL="342900" indent="-342900">
              <a:buFontTx/>
              <a:buChar char="-"/>
            </a:pPr>
            <a:r>
              <a:rPr lang="sl-SI" dirty="0" smtClean="0"/>
              <a:t>prejudicirana uporaba infrastrukture </a:t>
            </a:r>
            <a:r>
              <a:rPr lang="sl-SI" dirty="0" err="1" smtClean="0"/>
              <a:t>EE</a:t>
            </a:r>
            <a:r>
              <a:rPr lang="sl-SI" dirty="0" smtClean="0"/>
              <a:t>,</a:t>
            </a:r>
          </a:p>
          <a:p>
            <a:pPr marL="342900" indent="-342900">
              <a:buFontTx/>
              <a:buChar char="-"/>
            </a:pPr>
            <a:r>
              <a:rPr lang="sl-SI" dirty="0" smtClean="0"/>
              <a:t>omejene tehnične zmogljivosti,</a:t>
            </a:r>
          </a:p>
          <a:p>
            <a:pPr marL="342900" indent="-342900">
              <a:buFontTx/>
              <a:buChar char="-"/>
            </a:pPr>
            <a:r>
              <a:rPr lang="sl-SI" dirty="0" smtClean="0"/>
              <a:t>pri majhnem številu odjemalcev (do 6) bolj ekonomična uporaba </a:t>
            </a:r>
            <a:r>
              <a:rPr lang="sl-SI" dirty="0" err="1" smtClean="0"/>
              <a:t>GPRS</a:t>
            </a:r>
            <a:r>
              <a:rPr lang="sl-SI" dirty="0" smtClean="0"/>
              <a:t>/</a:t>
            </a:r>
            <a:r>
              <a:rPr lang="sl-SI" dirty="0" err="1" smtClean="0"/>
              <a:t>UMTS</a:t>
            </a:r>
            <a:r>
              <a:rPr lang="sl-SI" dirty="0" smtClean="0"/>
              <a:t> tehnologije.</a:t>
            </a:r>
          </a:p>
          <a:p>
            <a:pPr marL="342900" indent="-342900"/>
            <a:r>
              <a:rPr lang="sl-SI" b="1" dirty="0" smtClean="0">
                <a:solidFill>
                  <a:srgbClr val="002060"/>
                </a:solidFill>
              </a:rPr>
              <a:t>Opozorila, predlogi: </a:t>
            </a:r>
          </a:p>
          <a:p>
            <a:pPr marL="342900" indent="-342900"/>
            <a:r>
              <a:rPr lang="sl-SI" b="1" dirty="0" smtClean="0"/>
              <a:t>- </a:t>
            </a:r>
            <a:r>
              <a:rPr lang="sl-SI" dirty="0" smtClean="0"/>
              <a:t>dobre izkušnje </a:t>
            </a:r>
            <a:r>
              <a:rPr lang="sl-SI" dirty="0" err="1" smtClean="0"/>
              <a:t>PLC</a:t>
            </a:r>
            <a:r>
              <a:rPr lang="sl-SI" dirty="0" smtClean="0"/>
              <a:t> in </a:t>
            </a:r>
            <a:r>
              <a:rPr lang="sl-SI" dirty="0" err="1" smtClean="0"/>
              <a:t>GPRS</a:t>
            </a:r>
            <a:r>
              <a:rPr lang="sl-SI" dirty="0" smtClean="0"/>
              <a:t>/</a:t>
            </a:r>
            <a:r>
              <a:rPr lang="sl-SI" dirty="0" err="1" smtClean="0"/>
              <a:t>UMTS</a:t>
            </a:r>
            <a:r>
              <a:rPr lang="sl-SI" dirty="0" smtClean="0"/>
              <a:t> tehnologije</a:t>
            </a:r>
          </a:p>
          <a:p>
            <a:pPr marL="182563" indent="-182563">
              <a:buFontTx/>
              <a:buChar char="-"/>
            </a:pPr>
            <a:r>
              <a:rPr lang="sl-SI" dirty="0" err="1" smtClean="0"/>
              <a:t>PLC</a:t>
            </a:r>
            <a:r>
              <a:rPr lang="sl-SI" dirty="0" smtClean="0"/>
              <a:t> tehnologija zahteva več </a:t>
            </a:r>
            <a:r>
              <a:rPr lang="en-GB" dirty="0" err="1" smtClean="0"/>
              <a:t>ukvarjanj</a:t>
            </a:r>
            <a:r>
              <a:rPr lang="sl-SI" dirty="0" smtClean="0"/>
              <a:t>a</a:t>
            </a:r>
            <a:r>
              <a:rPr lang="en-GB" dirty="0" smtClean="0"/>
              <a:t> z </a:t>
            </a:r>
            <a:r>
              <a:rPr lang="en-GB" dirty="0" err="1" smtClean="0"/>
              <a:t>komunikacijsko</a:t>
            </a:r>
            <a:r>
              <a:rPr lang="en-GB" dirty="0" smtClean="0"/>
              <a:t> </a:t>
            </a:r>
            <a:r>
              <a:rPr lang="sl-SI" dirty="0" smtClean="0"/>
              <a:t>- </a:t>
            </a:r>
            <a:r>
              <a:rPr lang="en-GB" dirty="0" err="1" smtClean="0"/>
              <a:t>distribucijsko</a:t>
            </a:r>
            <a:r>
              <a:rPr lang="en-GB" dirty="0" smtClean="0"/>
              <a:t> </a:t>
            </a:r>
            <a:r>
              <a:rPr lang="en-GB" dirty="0" err="1" smtClean="0"/>
              <a:t>mrežo</a:t>
            </a:r>
            <a:r>
              <a:rPr lang="en-GB" dirty="0" smtClean="0"/>
              <a:t> ( </a:t>
            </a:r>
            <a:r>
              <a:rPr lang="en-GB" dirty="0" err="1" smtClean="0"/>
              <a:t>obvladovanje</a:t>
            </a:r>
            <a:r>
              <a:rPr lang="en-GB" dirty="0" smtClean="0"/>
              <a:t> </a:t>
            </a:r>
            <a:r>
              <a:rPr lang="en-GB" dirty="0" err="1" smtClean="0"/>
              <a:t>prenosa</a:t>
            </a:r>
            <a:r>
              <a:rPr lang="en-GB" dirty="0" smtClean="0"/>
              <a:t> </a:t>
            </a:r>
            <a:r>
              <a:rPr lang="en-GB" dirty="0" err="1" smtClean="0"/>
              <a:t>podatkov</a:t>
            </a:r>
            <a:r>
              <a:rPr lang="en-GB" dirty="0" smtClean="0"/>
              <a:t>, </a:t>
            </a:r>
            <a:r>
              <a:rPr lang="en-GB" dirty="0" err="1" smtClean="0"/>
              <a:t>čiščenje</a:t>
            </a:r>
            <a:r>
              <a:rPr lang="en-GB" dirty="0" smtClean="0"/>
              <a:t> </a:t>
            </a:r>
            <a:r>
              <a:rPr lang="en-GB" dirty="0" err="1" smtClean="0"/>
              <a:t>mreže</a:t>
            </a:r>
            <a:r>
              <a:rPr lang="en-GB" dirty="0" smtClean="0"/>
              <a:t>, </a:t>
            </a:r>
            <a:r>
              <a:rPr lang="en-GB" dirty="0" err="1" smtClean="0"/>
              <a:t>reševanje</a:t>
            </a:r>
            <a:r>
              <a:rPr lang="en-GB" dirty="0" smtClean="0"/>
              <a:t> </a:t>
            </a:r>
            <a:r>
              <a:rPr lang="en-GB" dirty="0" err="1" smtClean="0"/>
              <a:t>naprav</a:t>
            </a:r>
            <a:r>
              <a:rPr lang="en-GB" dirty="0" smtClean="0"/>
              <a:t> </a:t>
            </a:r>
            <a:r>
              <a:rPr lang="en-GB" dirty="0" err="1" smtClean="0"/>
              <a:t>ki</a:t>
            </a:r>
            <a:r>
              <a:rPr lang="en-GB" dirty="0" smtClean="0"/>
              <a:t> </a:t>
            </a:r>
            <a:r>
              <a:rPr lang="en-GB" dirty="0" err="1" smtClean="0"/>
              <a:t>motijo</a:t>
            </a:r>
            <a:r>
              <a:rPr lang="en-GB" dirty="0" smtClean="0"/>
              <a:t> </a:t>
            </a:r>
            <a:r>
              <a:rPr lang="en-GB" dirty="0" err="1" smtClean="0"/>
              <a:t>omrežje</a:t>
            </a:r>
            <a:r>
              <a:rPr lang="en-GB" dirty="0" smtClean="0"/>
              <a:t>…)</a:t>
            </a:r>
            <a:r>
              <a:rPr lang="sl-SI" dirty="0" smtClean="0"/>
              <a:t>. </a:t>
            </a:r>
          </a:p>
          <a:p>
            <a:pPr marL="182563" indent="-182563"/>
            <a:endParaRPr lang="sl-SI"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28</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2723823"/>
          </a:xfrm>
          <a:prstGeom prst="rect">
            <a:avLst/>
          </a:prstGeom>
          <a:noFill/>
        </p:spPr>
        <p:txBody>
          <a:bodyPr wrap="square" rtlCol="0">
            <a:spAutoFit/>
          </a:bodyPr>
          <a:lstStyle/>
          <a:p>
            <a:r>
              <a:rPr lang="sl-SI" b="1" i="1" dirty="0" smtClean="0"/>
              <a:t>Upravljanje s porabo </a:t>
            </a:r>
          </a:p>
          <a:p>
            <a:r>
              <a:rPr lang="sl-SI" b="1" i="1" dirty="0" smtClean="0"/>
              <a:t>		</a:t>
            </a:r>
          </a:p>
          <a:p>
            <a:r>
              <a:rPr lang="sl-SI" b="1" dirty="0" smtClean="0"/>
              <a:t>Povezava s hišno avtomatizacija – ni nujna, možne tudi druge rešitve, ki so še v fazi razvoja, </a:t>
            </a:r>
          </a:p>
          <a:p>
            <a:r>
              <a:rPr lang="sl-SI" b="1" dirty="0" smtClean="0"/>
              <a:t>Inovativni ceniki in tarifni sistemi,</a:t>
            </a:r>
          </a:p>
          <a:p>
            <a:r>
              <a:rPr lang="sl-SI" b="1" dirty="0" smtClean="0"/>
              <a:t>Inovativni načini komunikacije z odjemalci,</a:t>
            </a:r>
          </a:p>
          <a:p>
            <a:r>
              <a:rPr lang="sl-SI" b="1" dirty="0" smtClean="0"/>
              <a:t>Interval merjenja: 15 min (1 min).</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29</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Tehnika &amp; funkcionalnosti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5632311"/>
          </a:xfrm>
          <a:prstGeom prst="rect">
            <a:avLst/>
          </a:prstGeom>
          <a:noFill/>
        </p:spPr>
        <p:txBody>
          <a:bodyPr wrap="square" rtlCol="0">
            <a:spAutoFit/>
          </a:bodyPr>
          <a:lstStyle/>
          <a:p>
            <a:r>
              <a:rPr lang="sl-SI" b="1" i="1" dirty="0" smtClean="0"/>
              <a:t>P</a:t>
            </a:r>
            <a:r>
              <a:rPr lang="en-GB" b="1" i="1" dirty="0" err="1" smtClean="0"/>
              <a:t>arametriziranje</a:t>
            </a:r>
            <a:r>
              <a:rPr lang="en-GB" b="1" i="1" dirty="0" smtClean="0"/>
              <a:t> </a:t>
            </a:r>
            <a:r>
              <a:rPr lang="en-GB" b="1" i="1" dirty="0" err="1" smtClean="0"/>
              <a:t>sistemskih</a:t>
            </a:r>
            <a:r>
              <a:rPr lang="en-GB" b="1" i="1" dirty="0" smtClean="0"/>
              <a:t> </a:t>
            </a:r>
            <a:r>
              <a:rPr lang="en-GB" b="1" i="1" dirty="0" err="1" smtClean="0"/>
              <a:t>števcev</a:t>
            </a:r>
            <a:r>
              <a:rPr lang="en-GB" b="1" i="1" dirty="0" smtClean="0"/>
              <a:t> </a:t>
            </a:r>
            <a:r>
              <a:rPr lang="en-GB" b="1" i="1" dirty="0" err="1" smtClean="0"/>
              <a:t>drugih</a:t>
            </a:r>
            <a:r>
              <a:rPr lang="en-GB" b="1" i="1" dirty="0" smtClean="0"/>
              <a:t> </a:t>
            </a:r>
            <a:r>
              <a:rPr lang="en-GB" b="1" i="1" dirty="0" err="1" smtClean="0"/>
              <a:t>veličin</a:t>
            </a:r>
            <a:r>
              <a:rPr lang="sl-SI" b="1" i="1" dirty="0" smtClean="0"/>
              <a:t> </a:t>
            </a:r>
            <a:r>
              <a:rPr lang="en-GB" b="1" i="1" dirty="0" err="1" smtClean="0"/>
              <a:t>uporabljajo</a:t>
            </a:r>
            <a:r>
              <a:rPr lang="sl-SI" b="1" i="1" dirty="0" smtClean="0"/>
              <a:t> </a:t>
            </a:r>
            <a:r>
              <a:rPr lang="en-GB" b="1" i="1" dirty="0" err="1" smtClean="0"/>
              <a:t>komunikacijski</a:t>
            </a:r>
            <a:r>
              <a:rPr lang="en-GB" b="1" i="1" dirty="0" smtClean="0"/>
              <a:t> </a:t>
            </a:r>
            <a:r>
              <a:rPr lang="en-GB" b="1" i="1" dirty="0" err="1" smtClean="0"/>
              <a:t>vmesniki</a:t>
            </a:r>
            <a:r>
              <a:rPr lang="en-GB" b="1" i="1" dirty="0" smtClean="0"/>
              <a:t>, </a:t>
            </a:r>
            <a:r>
              <a:rPr lang="en-GB" b="1" i="1" dirty="0" err="1" smtClean="0"/>
              <a:t>nameščeni</a:t>
            </a:r>
            <a:r>
              <a:rPr lang="en-GB" b="1" i="1" dirty="0" smtClean="0"/>
              <a:t> </a:t>
            </a:r>
            <a:r>
              <a:rPr lang="en-GB" b="1" i="1" dirty="0" err="1" smtClean="0"/>
              <a:t>na</a:t>
            </a:r>
            <a:r>
              <a:rPr lang="en-GB" b="1" i="1" dirty="0" smtClean="0"/>
              <a:t> </a:t>
            </a:r>
            <a:r>
              <a:rPr lang="en-GB" b="1" i="1" dirty="0" err="1" smtClean="0"/>
              <a:t>samih</a:t>
            </a:r>
            <a:r>
              <a:rPr lang="en-GB" b="1" i="1" dirty="0" smtClean="0"/>
              <a:t> </a:t>
            </a:r>
            <a:r>
              <a:rPr lang="en-GB" b="1" i="1" dirty="0" err="1" smtClean="0"/>
              <a:t>sistemskih</a:t>
            </a:r>
            <a:r>
              <a:rPr lang="en-GB" b="1" i="1" dirty="0" smtClean="0"/>
              <a:t> </a:t>
            </a:r>
            <a:r>
              <a:rPr lang="en-GB" b="1" i="1" dirty="0" err="1" smtClean="0"/>
              <a:t>števcih</a:t>
            </a:r>
            <a:r>
              <a:rPr lang="en-GB" b="1" i="1" dirty="0" smtClean="0"/>
              <a:t>?</a:t>
            </a:r>
            <a:r>
              <a:rPr lang="sl-SI" b="1" i="1" dirty="0" smtClean="0"/>
              <a:t> 		</a:t>
            </a:r>
          </a:p>
          <a:p>
            <a:r>
              <a:rPr lang="sl-SI" b="1" dirty="0" smtClean="0"/>
              <a:t>Da</a:t>
            </a:r>
          </a:p>
          <a:p>
            <a:endParaRPr lang="sl-SI" b="1" i="1" dirty="0" smtClean="0"/>
          </a:p>
          <a:p>
            <a:r>
              <a:rPr lang="en-GB" b="1" i="1" dirty="0" smtClean="0"/>
              <a:t>Ali se </a:t>
            </a:r>
            <a:r>
              <a:rPr lang="en-GB" b="1" i="1" dirty="0" err="1" smtClean="0"/>
              <a:t>strinjate</a:t>
            </a:r>
            <a:r>
              <a:rPr lang="en-GB" b="1" i="1" dirty="0" smtClean="0"/>
              <a:t> z </a:t>
            </a:r>
            <a:r>
              <a:rPr lang="en-GB" b="1" i="1" dirty="0" err="1" smtClean="0"/>
              <a:t>uporabo</a:t>
            </a:r>
            <a:r>
              <a:rPr lang="en-GB" b="1" i="1" dirty="0" smtClean="0"/>
              <a:t> </a:t>
            </a:r>
            <a:r>
              <a:rPr lang="en-GB" b="1" i="1" dirty="0" err="1" smtClean="0"/>
              <a:t>brezžičnega</a:t>
            </a:r>
            <a:r>
              <a:rPr lang="en-GB" b="1" i="1" dirty="0" smtClean="0"/>
              <a:t> M-bus </a:t>
            </a:r>
            <a:r>
              <a:rPr lang="en-GB" b="1" i="1" dirty="0" err="1" smtClean="0"/>
              <a:t>protokola</a:t>
            </a:r>
            <a:r>
              <a:rPr lang="en-GB" b="1" i="1" dirty="0" smtClean="0"/>
              <a:t> </a:t>
            </a:r>
            <a:r>
              <a:rPr lang="en-GB" b="1" i="1" dirty="0" err="1" smtClean="0"/>
              <a:t>za</a:t>
            </a:r>
            <a:r>
              <a:rPr lang="en-GB" b="1" i="1" dirty="0" smtClean="0"/>
              <a:t> </a:t>
            </a:r>
            <a:r>
              <a:rPr lang="en-GB" b="1" i="1" dirty="0" err="1" smtClean="0"/>
              <a:t>povezavo</a:t>
            </a:r>
            <a:r>
              <a:rPr lang="en-GB" b="1" i="1" dirty="0" smtClean="0"/>
              <a:t> med </a:t>
            </a:r>
            <a:r>
              <a:rPr lang="en-GB" b="1" i="1" dirty="0" err="1" smtClean="0"/>
              <a:t>komunikacijskim</a:t>
            </a:r>
            <a:r>
              <a:rPr lang="en-GB" b="1" i="1" dirty="0" smtClean="0"/>
              <a:t> </a:t>
            </a:r>
            <a:r>
              <a:rPr lang="en-GB" b="1" i="1" dirty="0" err="1" smtClean="0"/>
              <a:t>vozliščem</a:t>
            </a:r>
            <a:r>
              <a:rPr lang="en-GB" b="1" i="1" dirty="0" smtClean="0"/>
              <a:t> in </a:t>
            </a:r>
            <a:r>
              <a:rPr lang="en-GB" b="1" i="1" dirty="0" err="1" smtClean="0"/>
              <a:t>števci</a:t>
            </a:r>
            <a:r>
              <a:rPr lang="en-GB" b="1" i="1" dirty="0" smtClean="0"/>
              <a:t> </a:t>
            </a:r>
            <a:r>
              <a:rPr lang="en-GB" b="1" i="1" dirty="0" err="1" smtClean="0"/>
              <a:t>ostalih</a:t>
            </a:r>
            <a:r>
              <a:rPr lang="en-GB" b="1" i="1" dirty="0" smtClean="0"/>
              <a:t> </a:t>
            </a:r>
            <a:r>
              <a:rPr lang="en-GB" b="1" i="1" dirty="0" err="1" smtClean="0"/>
              <a:t>energentov</a:t>
            </a:r>
            <a:r>
              <a:rPr lang="en-GB" b="1" i="1" dirty="0" smtClean="0"/>
              <a:t>?</a:t>
            </a:r>
            <a:r>
              <a:rPr lang="sl-SI" b="1" i="1" dirty="0" smtClean="0"/>
              <a:t> 	</a:t>
            </a:r>
          </a:p>
          <a:p>
            <a:r>
              <a:rPr lang="sl-SI" b="1" dirty="0" smtClean="0"/>
              <a:t>Žični in </a:t>
            </a:r>
            <a:r>
              <a:rPr lang="sl-SI" b="1" dirty="0" err="1" smtClean="0"/>
              <a:t>brežični</a:t>
            </a:r>
            <a:r>
              <a:rPr lang="sl-SI" b="1" dirty="0" smtClean="0"/>
              <a:t> M-</a:t>
            </a:r>
            <a:r>
              <a:rPr lang="sl-SI" b="1" dirty="0" err="1" smtClean="0"/>
              <a:t>bus</a:t>
            </a:r>
            <a:r>
              <a:rPr lang="sl-SI" b="1" dirty="0" smtClean="0"/>
              <a:t>, v odvisnosti od tehničnih možnosti in ekonomike	</a:t>
            </a:r>
          </a:p>
          <a:p>
            <a:endParaRPr lang="sl-SI" b="1" dirty="0" smtClean="0"/>
          </a:p>
          <a:p>
            <a:endParaRPr lang="sl-SI" b="1" dirty="0" smtClean="0"/>
          </a:p>
          <a:p>
            <a:r>
              <a:rPr lang="sl-SI" b="1" i="1" dirty="0" smtClean="0"/>
              <a:t>Uporaba</a:t>
            </a:r>
            <a:r>
              <a:rPr lang="en-GB" b="1" i="1" dirty="0" smtClean="0"/>
              <a:t> »Web Services« </a:t>
            </a:r>
            <a:r>
              <a:rPr lang="en-GB" b="1" i="1" dirty="0" err="1" smtClean="0"/>
              <a:t>za</a:t>
            </a:r>
            <a:r>
              <a:rPr lang="en-GB" b="1" i="1" dirty="0" smtClean="0"/>
              <a:t> </a:t>
            </a:r>
            <a:r>
              <a:rPr lang="en-GB" b="1" i="1" dirty="0" err="1" smtClean="0"/>
              <a:t>prenos</a:t>
            </a:r>
            <a:r>
              <a:rPr lang="en-GB" b="1" i="1" dirty="0" smtClean="0"/>
              <a:t> </a:t>
            </a:r>
            <a:r>
              <a:rPr lang="en-GB" b="1" i="1" dirty="0" err="1" smtClean="0"/>
              <a:t>podatkov</a:t>
            </a:r>
            <a:r>
              <a:rPr lang="en-GB" b="1" i="1" dirty="0" smtClean="0"/>
              <a:t> med </a:t>
            </a:r>
            <a:r>
              <a:rPr lang="en-GB" b="1" i="1" dirty="0" err="1" smtClean="0"/>
              <a:t>koncentratorjem</a:t>
            </a:r>
            <a:r>
              <a:rPr lang="en-GB" b="1" i="1" dirty="0" smtClean="0"/>
              <a:t> in </a:t>
            </a:r>
            <a:r>
              <a:rPr lang="en-GB" b="1" i="1" dirty="0" err="1" smtClean="0"/>
              <a:t>centralnim</a:t>
            </a:r>
            <a:r>
              <a:rPr lang="en-GB" b="1" i="1" dirty="0" smtClean="0"/>
              <a:t> </a:t>
            </a:r>
            <a:r>
              <a:rPr lang="en-GB" b="1" i="1" dirty="0" err="1" smtClean="0"/>
              <a:t>sistemom</a:t>
            </a:r>
            <a:r>
              <a:rPr lang="en-GB" b="1" i="1" dirty="0" smtClean="0"/>
              <a:t>.</a:t>
            </a:r>
            <a:endParaRPr lang="sl-SI" b="1" dirty="0" smtClean="0"/>
          </a:p>
          <a:p>
            <a:r>
              <a:rPr lang="sl-SI" b="1" dirty="0" smtClean="0"/>
              <a:t>Da, potrebna </a:t>
            </a:r>
            <a:r>
              <a:rPr lang="sl-SI" b="1" dirty="0" err="1" smtClean="0"/>
              <a:t>validacija</a:t>
            </a:r>
            <a:r>
              <a:rPr lang="sl-SI" b="1" dirty="0" smtClean="0"/>
              <a:t> prog. opreme,zagotavljanje  varnostnih mehanizmov</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3</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en-GB" dirty="0" err="1" smtClean="0"/>
              <a:t>Smernice</a:t>
            </a:r>
            <a:r>
              <a:rPr lang="en-GB" dirty="0" smtClean="0"/>
              <a:t> </a:t>
            </a:r>
            <a:r>
              <a:rPr lang="en-GB" dirty="0" err="1" smtClean="0"/>
              <a:t>agencije</a:t>
            </a:r>
            <a:r>
              <a:rPr lang="en-GB" dirty="0" smtClean="0"/>
              <a:t> </a:t>
            </a:r>
            <a:r>
              <a:rPr lang="en-GB" dirty="0" err="1" smtClean="0"/>
              <a:t>pri</a:t>
            </a:r>
            <a:r>
              <a:rPr lang="en-GB" dirty="0" smtClean="0"/>
              <a:t> </a:t>
            </a:r>
            <a:r>
              <a:rPr lang="en-GB" dirty="0" err="1" smtClean="0"/>
              <a:t>obravnavi</a:t>
            </a:r>
            <a:r>
              <a:rPr lang="en-GB" dirty="0" smtClean="0"/>
              <a:t> </a:t>
            </a:r>
            <a:r>
              <a:rPr lang="en-GB" dirty="0" err="1" smtClean="0"/>
              <a:t>odgovorov</a:t>
            </a:r>
            <a:endParaRPr lang="sl-SI" dirty="0" smtClean="0"/>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3" name="PoljeZBesedilom 12"/>
          <p:cNvSpPr txBox="1"/>
          <p:nvPr/>
        </p:nvSpPr>
        <p:spPr>
          <a:xfrm>
            <a:off x="1081378" y="1741335"/>
            <a:ext cx="7028953" cy="3277820"/>
          </a:xfrm>
          <a:prstGeom prst="rect">
            <a:avLst/>
          </a:prstGeom>
          <a:noFill/>
        </p:spPr>
        <p:txBody>
          <a:bodyPr wrap="square" rtlCol="0">
            <a:spAutoFit/>
          </a:bodyPr>
          <a:lstStyle/>
          <a:p>
            <a:pPr marL="342900" indent="-342900">
              <a:buAutoNum type="arabicPeriod"/>
            </a:pPr>
            <a:r>
              <a:rPr lang="sl-SI" dirty="0" smtClean="0"/>
              <a:t>Upoštevane so bile vse smiselne pripombe in argumenti,</a:t>
            </a:r>
          </a:p>
          <a:p>
            <a:pPr marL="342900" indent="-342900">
              <a:buAutoNum type="arabicPeriod"/>
            </a:pPr>
            <a:r>
              <a:rPr lang="sl-SI" dirty="0" smtClean="0"/>
              <a:t>Vsi odgovori so bili obravnavani enakopravno,  </a:t>
            </a:r>
          </a:p>
          <a:p>
            <a:pPr marL="342900" indent="-342900"/>
            <a:r>
              <a:rPr lang="sl-SI" dirty="0" smtClean="0"/>
              <a:t>3. Izhaja se iz sedanjega stanja tehnike, </a:t>
            </a:r>
            <a:r>
              <a:rPr lang="sl-SI" dirty="0" smtClean="0"/>
              <a:t>zakonodaje, </a:t>
            </a:r>
            <a:r>
              <a:rPr lang="sl-SI" dirty="0" smtClean="0"/>
              <a:t>standardizacije in razvoja trga, </a:t>
            </a:r>
          </a:p>
          <a:p>
            <a:pPr marL="342900" indent="-342900"/>
            <a:r>
              <a:rPr lang="sl-SI" dirty="0" smtClean="0"/>
              <a:t>4. Pripombe, ki niso bile argumentirane se lahko dodatno razložijo na razpravi.</a:t>
            </a:r>
          </a:p>
          <a:p>
            <a:pPr marL="342900" indent="-342900"/>
            <a:endParaRPr lang="sl-SI" dirty="0" smtClean="0"/>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30</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Zakoni &amp; standardi</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80445" y="771277"/>
            <a:ext cx="8449255" cy="5078313"/>
          </a:xfrm>
          <a:prstGeom prst="rect">
            <a:avLst/>
          </a:prstGeom>
        </p:spPr>
        <p:txBody>
          <a:bodyPr wrap="square">
            <a:spAutoFit/>
          </a:bodyPr>
          <a:lstStyle/>
          <a:p>
            <a:r>
              <a:rPr lang="sl-SI" b="1" i="1" dirty="0" smtClean="0"/>
              <a:t>Potrebna  </a:t>
            </a:r>
            <a:r>
              <a:rPr lang="en-GB" b="1" i="1" dirty="0" smtClean="0"/>
              <a:t> </a:t>
            </a:r>
            <a:r>
              <a:rPr lang="en-GB" b="1" i="1" dirty="0" err="1" smtClean="0"/>
              <a:t>zakonodaja</a:t>
            </a:r>
            <a:r>
              <a:rPr lang="en-GB" b="1" i="1" dirty="0" smtClean="0"/>
              <a:t> </a:t>
            </a:r>
            <a:r>
              <a:rPr lang="sl-SI" b="1" i="1" dirty="0" smtClean="0"/>
              <a:t> </a:t>
            </a:r>
            <a:endParaRPr lang="sl-SI" dirty="0" smtClean="0"/>
          </a:p>
          <a:p>
            <a:r>
              <a:rPr lang="sl-SI" dirty="0" smtClean="0"/>
              <a:t>- za zagotavljanje </a:t>
            </a:r>
            <a:r>
              <a:rPr lang="en-GB" dirty="0" err="1" smtClean="0"/>
              <a:t>vzpodbud</a:t>
            </a:r>
            <a:r>
              <a:rPr lang="sl-SI" dirty="0" smtClean="0"/>
              <a:t>,</a:t>
            </a:r>
          </a:p>
          <a:p>
            <a:pPr>
              <a:buFontTx/>
              <a:buChar char="-"/>
            </a:pPr>
            <a:r>
              <a:rPr lang="sl-SI" dirty="0" smtClean="0"/>
              <a:t>za tarife </a:t>
            </a:r>
            <a:r>
              <a:rPr lang="en-GB" dirty="0" err="1" smtClean="0"/>
              <a:t>upravljanj</a:t>
            </a:r>
            <a:r>
              <a:rPr lang="sl-SI" dirty="0" smtClean="0"/>
              <a:t>a</a:t>
            </a:r>
            <a:r>
              <a:rPr lang="en-GB" dirty="0" smtClean="0"/>
              <a:t> s </a:t>
            </a:r>
            <a:r>
              <a:rPr lang="en-GB" dirty="0" err="1" smtClean="0"/>
              <a:t>porabo</a:t>
            </a:r>
            <a:r>
              <a:rPr lang="en-GB" dirty="0" smtClean="0"/>
              <a:t>, </a:t>
            </a:r>
            <a:r>
              <a:rPr lang="sl-SI" dirty="0" smtClean="0"/>
              <a:t> </a:t>
            </a:r>
          </a:p>
          <a:p>
            <a:pPr>
              <a:buFontTx/>
              <a:buChar char="-"/>
            </a:pPr>
            <a:r>
              <a:rPr lang="sl-SI" dirty="0" smtClean="0"/>
              <a:t> ki bi opredelila </a:t>
            </a:r>
            <a:r>
              <a:rPr lang="en-GB" dirty="0" err="1" smtClean="0"/>
              <a:t>vloge</a:t>
            </a:r>
            <a:r>
              <a:rPr lang="en-GB" dirty="0" smtClean="0"/>
              <a:t> </a:t>
            </a:r>
            <a:r>
              <a:rPr lang="en-GB" dirty="0" err="1" smtClean="0"/>
              <a:t>udeležencev</a:t>
            </a:r>
            <a:r>
              <a:rPr lang="en-GB" dirty="0" smtClean="0"/>
              <a:t> in </a:t>
            </a:r>
            <a:r>
              <a:rPr lang="en-GB" dirty="0" err="1" smtClean="0"/>
              <a:t>varstvo</a:t>
            </a:r>
            <a:r>
              <a:rPr lang="en-GB" dirty="0" smtClean="0"/>
              <a:t> </a:t>
            </a:r>
            <a:r>
              <a:rPr lang="en-GB" dirty="0" err="1" smtClean="0"/>
              <a:t>podatkov</a:t>
            </a:r>
            <a:r>
              <a:rPr lang="sl-SI" dirty="0" smtClean="0"/>
              <a:t>, </a:t>
            </a:r>
          </a:p>
          <a:p>
            <a:endParaRPr lang="sl-SI" b="1" i="1" dirty="0" smtClean="0"/>
          </a:p>
          <a:p>
            <a:r>
              <a:rPr lang="sl-SI" b="1" i="1" dirty="0" smtClean="0"/>
              <a:t>Standardi za sisteme naprednega merjenja </a:t>
            </a:r>
          </a:p>
          <a:p>
            <a:r>
              <a:rPr lang="sl-SI" i="1" dirty="0" smtClean="0"/>
              <a:t>- </a:t>
            </a:r>
            <a:r>
              <a:rPr lang="sl-SI" dirty="0" smtClean="0"/>
              <a:t>nujna standardizacija </a:t>
            </a:r>
            <a:r>
              <a:rPr lang="en-GB" dirty="0" err="1" smtClean="0"/>
              <a:t>administrativne</a:t>
            </a:r>
            <a:r>
              <a:rPr lang="en-GB" dirty="0" smtClean="0"/>
              <a:t> </a:t>
            </a:r>
            <a:r>
              <a:rPr lang="en-GB" dirty="0" err="1" smtClean="0"/>
              <a:t>izmenjave</a:t>
            </a:r>
            <a:r>
              <a:rPr lang="en-GB" dirty="0" smtClean="0"/>
              <a:t> </a:t>
            </a:r>
            <a:r>
              <a:rPr lang="en-GB" dirty="0" err="1" smtClean="0"/>
              <a:t>podatkov</a:t>
            </a:r>
            <a:r>
              <a:rPr lang="en-GB" dirty="0" smtClean="0"/>
              <a:t> </a:t>
            </a:r>
            <a:r>
              <a:rPr lang="en-GB" dirty="0" err="1" smtClean="0"/>
              <a:t>na</a:t>
            </a:r>
            <a:r>
              <a:rPr lang="en-GB" dirty="0" smtClean="0"/>
              <a:t> </a:t>
            </a:r>
            <a:r>
              <a:rPr lang="en-GB" dirty="0" err="1" smtClean="0"/>
              <a:t>trg</a:t>
            </a:r>
            <a:r>
              <a:rPr lang="sl-SI" dirty="0" smtClean="0"/>
              <a:t>ih, </a:t>
            </a:r>
            <a:endParaRPr lang="sl-SI" b="1" i="1" dirty="0" smtClean="0"/>
          </a:p>
          <a:p>
            <a:pPr>
              <a:buFontTx/>
              <a:buChar char="-"/>
            </a:pPr>
            <a:r>
              <a:rPr lang="sl-SI" dirty="0" smtClean="0"/>
              <a:t> standardi so </a:t>
            </a:r>
            <a:r>
              <a:rPr lang="sl-SI" dirty="0" err="1" smtClean="0"/>
              <a:t>pomankljivi</a:t>
            </a:r>
            <a:r>
              <a:rPr lang="sl-SI" dirty="0" smtClean="0"/>
              <a:t> (npr. </a:t>
            </a:r>
            <a:r>
              <a:rPr lang="en-GB" dirty="0" err="1" smtClean="0"/>
              <a:t>področj</a:t>
            </a:r>
            <a:r>
              <a:rPr lang="sl-SI" dirty="0" smtClean="0"/>
              <a:t>e</a:t>
            </a:r>
            <a:r>
              <a:rPr lang="en-GB" dirty="0" smtClean="0"/>
              <a:t> </a:t>
            </a:r>
            <a:r>
              <a:rPr lang="en-GB" dirty="0" err="1" smtClean="0"/>
              <a:t>motenj</a:t>
            </a:r>
            <a:r>
              <a:rPr lang="en-GB" dirty="0" smtClean="0"/>
              <a:t> oz. </a:t>
            </a:r>
            <a:r>
              <a:rPr lang="en-GB" dirty="0" err="1" smtClean="0"/>
              <a:t>zunanjih</a:t>
            </a:r>
            <a:r>
              <a:rPr lang="en-GB" dirty="0" smtClean="0"/>
              <a:t> </a:t>
            </a:r>
            <a:r>
              <a:rPr lang="en-GB" dirty="0" err="1" smtClean="0"/>
              <a:t>vplivov</a:t>
            </a:r>
            <a:r>
              <a:rPr lang="en-GB" dirty="0" smtClean="0"/>
              <a:t> </a:t>
            </a:r>
            <a:r>
              <a:rPr lang="en-GB" dirty="0" err="1" smtClean="0"/>
              <a:t>na</a:t>
            </a:r>
            <a:r>
              <a:rPr lang="en-GB" dirty="0" smtClean="0"/>
              <a:t> </a:t>
            </a:r>
            <a:r>
              <a:rPr lang="en-GB" dirty="0" err="1" smtClean="0"/>
              <a:t>delovanje</a:t>
            </a:r>
            <a:r>
              <a:rPr lang="en-GB" dirty="0" smtClean="0"/>
              <a:t> </a:t>
            </a:r>
            <a:r>
              <a:rPr lang="en-GB" dirty="0" err="1" smtClean="0"/>
              <a:t>sistemskih</a:t>
            </a:r>
            <a:r>
              <a:rPr lang="en-GB" dirty="0" smtClean="0"/>
              <a:t> </a:t>
            </a:r>
            <a:r>
              <a:rPr lang="en-GB" dirty="0" err="1" smtClean="0"/>
              <a:t>števcev</a:t>
            </a:r>
            <a:r>
              <a:rPr lang="sl-SI" dirty="0" smtClean="0"/>
              <a:t>), </a:t>
            </a:r>
            <a:endParaRPr lang="sl-SI" b="1" i="1" dirty="0" smtClean="0"/>
          </a:p>
          <a:p>
            <a:pPr>
              <a:buFontTx/>
              <a:buChar char="-"/>
            </a:pPr>
            <a:r>
              <a:rPr lang="sl-SI" dirty="0" smtClean="0"/>
              <a:t>boljša vključenost v t</a:t>
            </a:r>
            <a:r>
              <a:rPr lang="en-GB" dirty="0" err="1" smtClean="0"/>
              <a:t>ehnični</a:t>
            </a:r>
            <a:r>
              <a:rPr lang="en-GB" dirty="0" smtClean="0"/>
              <a:t> </a:t>
            </a:r>
            <a:r>
              <a:rPr lang="en-GB" dirty="0" err="1" smtClean="0"/>
              <a:t>komite</a:t>
            </a:r>
            <a:r>
              <a:rPr lang="en-GB" dirty="0" smtClean="0"/>
              <a:t> s </a:t>
            </a:r>
            <a:r>
              <a:rPr lang="en-GB" dirty="0" err="1" smtClean="0"/>
              <a:t>področja</a:t>
            </a:r>
            <a:r>
              <a:rPr lang="en-GB" dirty="0" smtClean="0"/>
              <a:t> </a:t>
            </a:r>
            <a:r>
              <a:rPr lang="en-GB" dirty="0" err="1" smtClean="0"/>
              <a:t>merjenja</a:t>
            </a:r>
            <a:r>
              <a:rPr lang="sl-SI" dirty="0" smtClean="0"/>
              <a:t> in </a:t>
            </a:r>
            <a:r>
              <a:rPr lang="sl-SI" dirty="0" err="1" smtClean="0"/>
              <a:t>re</a:t>
            </a:r>
            <a:r>
              <a:rPr lang="sl-SI" dirty="0" smtClean="0"/>
              <a:t> –</a:t>
            </a:r>
            <a:r>
              <a:rPr lang="en-GB" dirty="0" err="1" smtClean="0"/>
              <a:t>aktivira</a:t>
            </a:r>
            <a:r>
              <a:rPr lang="sl-SI" dirty="0" smtClean="0"/>
              <a:t>nje </a:t>
            </a:r>
            <a:r>
              <a:rPr lang="en-GB" dirty="0" smtClean="0"/>
              <a:t> </a:t>
            </a:r>
            <a:r>
              <a:rPr lang="en-GB" dirty="0" err="1" smtClean="0"/>
              <a:t>tehničn</a:t>
            </a:r>
            <a:r>
              <a:rPr lang="sl-SI" dirty="0" smtClean="0"/>
              <a:t>ega</a:t>
            </a:r>
            <a:r>
              <a:rPr lang="en-GB" dirty="0" smtClean="0"/>
              <a:t> </a:t>
            </a:r>
            <a:r>
              <a:rPr lang="en-GB" dirty="0" err="1" smtClean="0"/>
              <a:t>komite</a:t>
            </a:r>
            <a:r>
              <a:rPr lang="sl-SI" dirty="0" smtClean="0"/>
              <a:t>ja </a:t>
            </a:r>
            <a:r>
              <a:rPr lang="en-GB" dirty="0" smtClean="0"/>
              <a:t> </a:t>
            </a:r>
            <a:r>
              <a:rPr lang="en-GB" dirty="0" err="1" smtClean="0"/>
              <a:t>Vodenje</a:t>
            </a:r>
            <a:r>
              <a:rPr lang="en-GB" dirty="0" smtClean="0"/>
              <a:t> in </a:t>
            </a:r>
            <a:r>
              <a:rPr lang="en-GB" dirty="0" err="1" smtClean="0"/>
              <a:t>telekomunikacije</a:t>
            </a:r>
            <a:endParaRPr lang="sl-SI" b="1" i="1" dirty="0" smtClean="0"/>
          </a:p>
          <a:p>
            <a:r>
              <a:rPr lang="sl-SI" dirty="0" smtClean="0"/>
              <a:t>- dodati standarde s področja meroslovja, preskusov ter opreme, </a:t>
            </a:r>
          </a:p>
          <a:p>
            <a:pPr>
              <a:buFontTx/>
              <a:buChar char="-"/>
            </a:pPr>
            <a:r>
              <a:rPr lang="sl-SI" dirty="0" err="1" smtClean="0"/>
              <a:t>IDIS</a:t>
            </a:r>
            <a:r>
              <a:rPr lang="sl-SI" dirty="0" smtClean="0"/>
              <a:t>. </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31</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r>
              <a:rPr lang="sl-SI" sz="1800" i="1" dirty="0" smtClean="0"/>
              <a:t/>
            </a:r>
            <a:br>
              <a:rPr lang="sl-SI" sz="1800" i="1" dirty="0" smtClean="0"/>
            </a:br>
            <a:r>
              <a:rPr lang="sl-SI" sz="1800" i="1" dirty="0" smtClean="0"/>
              <a:t>			</a:t>
            </a:r>
            <a:r>
              <a:rPr lang="sl-SI" sz="1800" i="1" dirty="0" err="1" smtClean="0"/>
              <a:t>PSCPO</a:t>
            </a:r>
            <a:r>
              <a:rPr lang="sl-SI" sz="1800" i="1" dirty="0" smtClean="0"/>
              <a:t> in </a:t>
            </a:r>
            <a:br>
              <a:rPr lang="sl-SI" sz="1800" i="1" dirty="0" smtClean="0"/>
            </a:br>
            <a:r>
              <a:rPr lang="sl-SI" sz="1800" i="1" dirty="0" smtClean="0"/>
              <a:t>SKUPNA INFRASTRUKTURA ZA  </a:t>
            </a:r>
            <a:r>
              <a:rPr lang="sl-SI" sz="1800" i="1" dirty="0" err="1" smtClean="0"/>
              <a:t>EE</a:t>
            </a:r>
            <a:r>
              <a:rPr lang="sl-SI" sz="1800" i="1" dirty="0" smtClean="0"/>
              <a:t>,</a:t>
            </a:r>
            <a:r>
              <a:rPr lang="sl-SI" sz="1800" i="1" dirty="0" err="1" smtClean="0"/>
              <a:t>ZP</a:t>
            </a:r>
            <a:r>
              <a:rPr lang="sl-SI" sz="1800" i="1" dirty="0" smtClean="0"/>
              <a:t>,VODA,TOPLOTA</a:t>
            </a:r>
            <a:r>
              <a:rPr lang="sl-SI" i="1" dirty="0" smtClean="0"/>
              <a:t/>
            </a:r>
            <a:br>
              <a:rPr lang="sl-SI" i="1" dirty="0" smtClean="0"/>
            </a:br>
            <a:r>
              <a:rPr lang="sl-SI" dirty="0" smtClean="0"/>
              <a:t>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1000124" y="777875"/>
            <a:ext cx="7153275" cy="369332"/>
          </a:xfrm>
          <a:prstGeom prst="rect">
            <a:avLst/>
          </a:prstGeom>
          <a:noFill/>
          <a:ln w="9525">
            <a:noFill/>
            <a:miter lim="800000"/>
            <a:headEnd/>
            <a:tailEnd/>
          </a:ln>
        </p:spPr>
        <p:txBody>
          <a:bodyPr wrap="square">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80445" y="723569"/>
            <a:ext cx="8563555" cy="5770811"/>
          </a:xfrm>
          <a:prstGeom prst="rect">
            <a:avLst/>
          </a:prstGeom>
        </p:spPr>
        <p:txBody>
          <a:bodyPr wrap="square">
            <a:spAutoFit/>
          </a:bodyPr>
          <a:lstStyle/>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dirty="0" smtClean="0"/>
          </a:p>
        </p:txBody>
      </p:sp>
      <p:pic>
        <p:nvPicPr>
          <p:cNvPr id="1026" name="Picture 2" descr="PSCPO"/>
          <p:cNvPicPr>
            <a:picLocks noChangeAspect="1" noChangeArrowheads="1"/>
          </p:cNvPicPr>
          <p:nvPr/>
        </p:nvPicPr>
        <p:blipFill>
          <a:blip r:embed="rId3" cstate="print"/>
          <a:srcRect/>
          <a:stretch>
            <a:fillRect/>
          </a:stretch>
        </p:blipFill>
        <p:spPr bwMode="auto">
          <a:xfrm>
            <a:off x="1285876" y="1969264"/>
            <a:ext cx="6362700" cy="4464640"/>
          </a:xfrm>
          <a:prstGeom prst="rect">
            <a:avLst/>
          </a:prstGeom>
          <a:noFill/>
          <a:ln w="9525">
            <a:noFill/>
            <a:miter lim="800000"/>
            <a:headEnd/>
            <a:tailEnd/>
          </a:ln>
        </p:spPr>
      </p:pic>
      <p:sp>
        <p:nvSpPr>
          <p:cNvPr id="16" name="Pravokotnik 15"/>
          <p:cNvSpPr/>
          <p:nvPr/>
        </p:nvSpPr>
        <p:spPr>
          <a:xfrm>
            <a:off x="1069997" y="786883"/>
            <a:ext cx="6911953" cy="1200329"/>
          </a:xfrm>
          <a:prstGeom prst="rect">
            <a:avLst/>
          </a:prstGeom>
        </p:spPr>
        <p:txBody>
          <a:bodyPr wrap="square">
            <a:spAutoFit/>
          </a:bodyPr>
          <a:lstStyle/>
          <a:p>
            <a:pPr>
              <a:buFontTx/>
              <a:buChar char="-"/>
            </a:pPr>
            <a:r>
              <a:rPr lang="sl-SI" b="1" i="1" dirty="0" smtClean="0"/>
              <a:t>monopol nad podatki. Regulacija,</a:t>
            </a:r>
          </a:p>
          <a:p>
            <a:pPr>
              <a:buFontTx/>
              <a:buChar char="-"/>
            </a:pPr>
            <a:r>
              <a:rPr lang="sl-SI" b="1" i="1" dirty="0" smtClean="0"/>
              <a:t>celovit nadzor virov, možnost celovitih storitev,  </a:t>
            </a:r>
          </a:p>
          <a:p>
            <a:pPr>
              <a:buFontTx/>
              <a:buChar char="-"/>
            </a:pPr>
            <a:r>
              <a:rPr lang="sl-SI" b="1" i="1" dirty="0" smtClean="0"/>
              <a:t> stroški/koristi.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32</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80445" y="723569"/>
            <a:ext cx="8563555" cy="5770811"/>
          </a:xfrm>
          <a:prstGeom prst="rect">
            <a:avLst/>
          </a:prstGeom>
        </p:spPr>
        <p:txBody>
          <a:bodyPr wrap="square">
            <a:spAutoFit/>
          </a:bodyPr>
          <a:lstStyle/>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dirty="0" smtClean="0"/>
          </a:p>
        </p:txBody>
      </p:sp>
      <p:pic>
        <p:nvPicPr>
          <p:cNvPr id="15" name="Picture 3" descr="AMI_eStoritve"/>
          <p:cNvPicPr>
            <a:picLocks noChangeAspect="1" noChangeArrowheads="1"/>
          </p:cNvPicPr>
          <p:nvPr/>
        </p:nvPicPr>
        <p:blipFill>
          <a:blip r:embed="rId3" cstate="print"/>
          <a:srcRect/>
          <a:stretch>
            <a:fillRect/>
          </a:stretch>
        </p:blipFill>
        <p:spPr bwMode="auto">
          <a:xfrm>
            <a:off x="2608032" y="783246"/>
            <a:ext cx="4241800" cy="5518150"/>
          </a:xfrm>
          <a:prstGeom prst="rect">
            <a:avLst/>
          </a:prstGeom>
          <a:noFill/>
          <a:ln w="9525">
            <a:noFill/>
            <a:miter lim="800000"/>
            <a:headEnd/>
            <a:tailEnd/>
          </a:ln>
        </p:spPr>
      </p:pic>
      <p:sp>
        <p:nvSpPr>
          <p:cNvPr id="14" name="Rectangle 2"/>
          <p:cNvSpPr txBox="1">
            <a:spLocks noChangeArrowheads="1"/>
          </p:cNvSpPr>
          <p:nvPr/>
        </p:nvSpPr>
        <p:spPr bwMode="auto">
          <a:xfrm>
            <a:off x="1320799" y="0"/>
            <a:ext cx="7699376"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sl-SI" sz="1800" b="1" i="1" u="none" strike="noStrike" kern="0" cap="none" spc="0" normalizeH="0" baseline="0" noProof="0" smtClean="0">
                <a:ln>
                  <a:noFill/>
                </a:ln>
                <a:solidFill>
                  <a:schemeClr val="tx2"/>
                </a:solidFill>
                <a:effectLst/>
                <a:uLnTx/>
                <a:uFillTx/>
                <a:latin typeface="+mj-lt"/>
                <a:ea typeface="+mj-ea"/>
                <a:cs typeface="+mj-cs"/>
              </a:rPr>
              <a:t/>
            </a:r>
            <a:br>
              <a:rPr kumimoji="0" lang="sl-SI" sz="1800" b="1" i="1" u="none" strike="noStrike" kern="0" cap="none" spc="0" normalizeH="0" baseline="0" noProof="0" smtClean="0">
                <a:ln>
                  <a:noFill/>
                </a:ln>
                <a:solidFill>
                  <a:schemeClr val="tx2"/>
                </a:solidFill>
                <a:effectLst/>
                <a:uLnTx/>
                <a:uFillTx/>
                <a:latin typeface="+mj-lt"/>
                <a:ea typeface="+mj-ea"/>
                <a:cs typeface="+mj-cs"/>
              </a:rPr>
            </a:br>
            <a:r>
              <a:rPr kumimoji="0" lang="sl-SI" sz="1800" b="1" i="1" u="none" strike="noStrike" kern="0" cap="none" spc="0" normalizeH="0" baseline="0" noProof="0" smtClean="0">
                <a:ln>
                  <a:noFill/>
                </a:ln>
                <a:solidFill>
                  <a:schemeClr val="tx2"/>
                </a:solidFill>
                <a:effectLst/>
                <a:uLnTx/>
                <a:uFillTx/>
                <a:latin typeface="+mj-lt"/>
                <a:ea typeface="+mj-ea"/>
                <a:cs typeface="+mj-cs"/>
              </a:rPr>
              <a:t>			PSCPO in </a:t>
            </a:r>
            <a:br>
              <a:rPr kumimoji="0" lang="sl-SI" sz="1800" b="1" i="1" u="none" strike="noStrike" kern="0" cap="none" spc="0" normalizeH="0" baseline="0" noProof="0" smtClean="0">
                <a:ln>
                  <a:noFill/>
                </a:ln>
                <a:solidFill>
                  <a:schemeClr val="tx2"/>
                </a:solidFill>
                <a:effectLst/>
                <a:uLnTx/>
                <a:uFillTx/>
                <a:latin typeface="+mj-lt"/>
                <a:ea typeface="+mj-ea"/>
                <a:cs typeface="+mj-cs"/>
              </a:rPr>
            </a:br>
            <a:r>
              <a:rPr kumimoji="0" lang="sl-SI" sz="1800" b="1" i="1" u="none" strike="noStrike" kern="0" cap="none" spc="0" normalizeH="0" baseline="0" noProof="0" smtClean="0">
                <a:ln>
                  <a:noFill/>
                </a:ln>
                <a:solidFill>
                  <a:schemeClr val="tx2"/>
                </a:solidFill>
                <a:effectLst/>
                <a:uLnTx/>
                <a:uFillTx/>
                <a:latin typeface="+mj-lt"/>
                <a:ea typeface="+mj-ea"/>
                <a:cs typeface="+mj-cs"/>
              </a:rPr>
              <a:t>SKUPNA INFRASTRUKTURA ZA  EE,ZP,VODA,TOPLOTA</a:t>
            </a:r>
            <a:r>
              <a:rPr kumimoji="0" lang="sl-SI" sz="2400" b="1" i="1" u="none" strike="noStrike" kern="0" cap="none" spc="0" normalizeH="0" baseline="0" noProof="0" smtClean="0">
                <a:ln>
                  <a:noFill/>
                </a:ln>
                <a:solidFill>
                  <a:schemeClr val="tx2"/>
                </a:solidFill>
                <a:effectLst/>
                <a:uLnTx/>
                <a:uFillTx/>
                <a:latin typeface="+mj-lt"/>
                <a:ea typeface="+mj-ea"/>
                <a:cs typeface="+mj-cs"/>
              </a:rPr>
              <a:t/>
            </a:r>
            <a:br>
              <a:rPr kumimoji="0" lang="sl-SI" sz="2400" b="1" i="1" u="none" strike="noStrike" kern="0" cap="none" spc="0" normalizeH="0" baseline="0" noProof="0" smtClean="0">
                <a:ln>
                  <a:noFill/>
                </a:ln>
                <a:solidFill>
                  <a:schemeClr val="tx2"/>
                </a:solidFill>
                <a:effectLst/>
                <a:uLnTx/>
                <a:uFillTx/>
                <a:latin typeface="+mj-lt"/>
                <a:ea typeface="+mj-ea"/>
                <a:cs typeface="+mj-cs"/>
              </a:rPr>
            </a:br>
            <a:r>
              <a:rPr kumimoji="0" lang="sl-SI" sz="2400" b="1" i="0" u="none" strike="noStrike" kern="0" cap="none" spc="0" normalizeH="0" baseline="0" noProof="0" smtClean="0">
                <a:ln>
                  <a:noFill/>
                </a:ln>
                <a:solidFill>
                  <a:schemeClr val="tx2"/>
                </a:solidFill>
                <a:effectLst/>
                <a:uLnTx/>
                <a:uFillTx/>
                <a:latin typeface="+mj-lt"/>
                <a:ea typeface="+mj-ea"/>
                <a:cs typeface="+mj-cs"/>
              </a:rPr>
              <a:t> </a:t>
            </a:r>
            <a:endParaRPr kumimoji="0" lang="sl-SI" sz="2400" b="1" i="0" u="none" strike="noStrike" kern="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33</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800"/>
            <a:ext cx="4972050" cy="368300"/>
          </a:xfrm>
          <a:prstGeom prst="rect">
            <a:avLst/>
          </a:prstGeom>
          <a:noFill/>
          <a:ln w="9525">
            <a:noFill/>
            <a:miter lim="800000"/>
            <a:headEnd/>
            <a:tailEnd/>
          </a:ln>
        </p:spPr>
        <p:txBody>
          <a:bodyPr>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80445" y="723569"/>
            <a:ext cx="8563555" cy="5770811"/>
          </a:xfrm>
          <a:prstGeom prst="rect">
            <a:avLst/>
          </a:prstGeom>
        </p:spPr>
        <p:txBody>
          <a:bodyPr wrap="square">
            <a:spAutoFit/>
          </a:bodyPr>
          <a:lstStyle/>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b="1" i="1" dirty="0" smtClean="0"/>
          </a:p>
          <a:p>
            <a:endParaRPr lang="sl-SI" dirty="0" smtClean="0"/>
          </a:p>
        </p:txBody>
      </p:sp>
      <p:sp>
        <p:nvSpPr>
          <p:cNvPr id="14" name="Rectangle 2"/>
          <p:cNvSpPr txBox="1">
            <a:spLocks noChangeArrowheads="1"/>
          </p:cNvSpPr>
          <p:nvPr/>
        </p:nvSpPr>
        <p:spPr bwMode="auto">
          <a:xfrm>
            <a:off x="1320799" y="0"/>
            <a:ext cx="7699376"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sl-SI" sz="1800" b="1" i="1" u="none" strike="noStrike" kern="0" cap="none" spc="0" normalizeH="0" baseline="0" noProof="0" smtClean="0">
                <a:ln>
                  <a:noFill/>
                </a:ln>
                <a:solidFill>
                  <a:schemeClr val="tx2"/>
                </a:solidFill>
                <a:effectLst/>
                <a:uLnTx/>
                <a:uFillTx/>
                <a:latin typeface="+mj-lt"/>
                <a:ea typeface="+mj-ea"/>
                <a:cs typeface="+mj-cs"/>
              </a:rPr>
              <a:t/>
            </a:r>
            <a:br>
              <a:rPr kumimoji="0" lang="sl-SI" sz="1800" b="1" i="1" u="none" strike="noStrike" kern="0" cap="none" spc="0" normalizeH="0" baseline="0" noProof="0" smtClean="0">
                <a:ln>
                  <a:noFill/>
                </a:ln>
                <a:solidFill>
                  <a:schemeClr val="tx2"/>
                </a:solidFill>
                <a:effectLst/>
                <a:uLnTx/>
                <a:uFillTx/>
                <a:latin typeface="+mj-lt"/>
                <a:ea typeface="+mj-ea"/>
                <a:cs typeface="+mj-cs"/>
              </a:rPr>
            </a:br>
            <a:r>
              <a:rPr kumimoji="0" lang="sl-SI" sz="1800" b="1" i="1" u="none" strike="noStrike" kern="0" cap="none" spc="0" normalizeH="0" baseline="0" noProof="0" smtClean="0">
                <a:ln>
                  <a:noFill/>
                </a:ln>
                <a:solidFill>
                  <a:schemeClr val="tx2"/>
                </a:solidFill>
                <a:effectLst/>
                <a:uLnTx/>
                <a:uFillTx/>
                <a:latin typeface="+mj-lt"/>
                <a:ea typeface="+mj-ea"/>
                <a:cs typeface="+mj-cs"/>
              </a:rPr>
              <a:t>			PSCPO in </a:t>
            </a:r>
            <a:br>
              <a:rPr kumimoji="0" lang="sl-SI" sz="1800" b="1" i="1" u="none" strike="noStrike" kern="0" cap="none" spc="0" normalizeH="0" baseline="0" noProof="0" smtClean="0">
                <a:ln>
                  <a:noFill/>
                </a:ln>
                <a:solidFill>
                  <a:schemeClr val="tx2"/>
                </a:solidFill>
                <a:effectLst/>
                <a:uLnTx/>
                <a:uFillTx/>
                <a:latin typeface="+mj-lt"/>
                <a:ea typeface="+mj-ea"/>
                <a:cs typeface="+mj-cs"/>
              </a:rPr>
            </a:br>
            <a:r>
              <a:rPr kumimoji="0" lang="sl-SI" sz="1800" b="1" i="1" u="none" strike="noStrike" kern="0" cap="none" spc="0" normalizeH="0" baseline="0" noProof="0" smtClean="0">
                <a:ln>
                  <a:noFill/>
                </a:ln>
                <a:solidFill>
                  <a:schemeClr val="tx2"/>
                </a:solidFill>
                <a:effectLst/>
                <a:uLnTx/>
                <a:uFillTx/>
                <a:latin typeface="+mj-lt"/>
                <a:ea typeface="+mj-ea"/>
                <a:cs typeface="+mj-cs"/>
              </a:rPr>
              <a:t>SKUPNA INFRASTRUKTURA ZA  EE,ZP,VODA,TOPLOTA</a:t>
            </a:r>
            <a:r>
              <a:rPr kumimoji="0" lang="sl-SI" sz="2400" b="1" i="1" u="none" strike="noStrike" kern="0" cap="none" spc="0" normalizeH="0" baseline="0" noProof="0" smtClean="0">
                <a:ln>
                  <a:noFill/>
                </a:ln>
                <a:solidFill>
                  <a:schemeClr val="tx2"/>
                </a:solidFill>
                <a:effectLst/>
                <a:uLnTx/>
                <a:uFillTx/>
                <a:latin typeface="+mj-lt"/>
                <a:ea typeface="+mj-ea"/>
                <a:cs typeface="+mj-cs"/>
              </a:rPr>
              <a:t/>
            </a:r>
            <a:br>
              <a:rPr kumimoji="0" lang="sl-SI" sz="2400" b="1" i="1" u="none" strike="noStrike" kern="0" cap="none" spc="0" normalizeH="0" baseline="0" noProof="0" smtClean="0">
                <a:ln>
                  <a:noFill/>
                </a:ln>
                <a:solidFill>
                  <a:schemeClr val="tx2"/>
                </a:solidFill>
                <a:effectLst/>
                <a:uLnTx/>
                <a:uFillTx/>
                <a:latin typeface="+mj-lt"/>
                <a:ea typeface="+mj-ea"/>
                <a:cs typeface="+mj-cs"/>
              </a:rPr>
            </a:br>
            <a:r>
              <a:rPr kumimoji="0" lang="sl-SI" sz="2400" b="1" i="0" u="none" strike="noStrike" kern="0" cap="none" spc="0" normalizeH="0" baseline="0" noProof="0" smtClean="0">
                <a:ln>
                  <a:noFill/>
                </a:ln>
                <a:solidFill>
                  <a:schemeClr val="tx2"/>
                </a:solidFill>
                <a:effectLst/>
                <a:uLnTx/>
                <a:uFillTx/>
                <a:latin typeface="+mj-lt"/>
                <a:ea typeface="+mj-ea"/>
                <a:cs typeface="+mj-cs"/>
              </a:rPr>
              <a:t> </a:t>
            </a:r>
            <a:endParaRPr kumimoji="0" lang="sl-SI" sz="2400" b="1" i="0" u="none" strike="noStrike" kern="0" cap="none" spc="0" normalizeH="0" baseline="0" noProof="0" dirty="0" smtClean="0">
              <a:ln>
                <a:noFill/>
              </a:ln>
              <a:solidFill>
                <a:schemeClr val="tx2"/>
              </a:solidFill>
              <a:effectLst/>
              <a:uLnTx/>
              <a:uFillTx/>
              <a:latin typeface="+mj-lt"/>
              <a:ea typeface="+mj-ea"/>
              <a:cs typeface="+mj-cs"/>
            </a:endParaRPr>
          </a:p>
        </p:txBody>
      </p:sp>
      <p:pic>
        <p:nvPicPr>
          <p:cNvPr id="3076" name="Picture 4" descr="http://t2.gstatic.com/images?q=tbn:ANd9GcQtEOfOxMGR2pYRQTZOshISVNMFm67o6kGHqSRazx6dHSH80eeg"/>
          <p:cNvPicPr>
            <a:picLocks noChangeAspect="1" noChangeArrowheads="1"/>
          </p:cNvPicPr>
          <p:nvPr/>
        </p:nvPicPr>
        <p:blipFill>
          <a:blip r:embed="rId3" cstate="print"/>
          <a:srcRect/>
          <a:stretch>
            <a:fillRect/>
          </a:stretch>
        </p:blipFill>
        <p:spPr bwMode="auto">
          <a:xfrm>
            <a:off x="1146573" y="1323975"/>
            <a:ext cx="6624638" cy="4076700"/>
          </a:xfrm>
          <a:prstGeom prst="rect">
            <a:avLst/>
          </a:prstGeom>
          <a:noFill/>
        </p:spPr>
      </p:pic>
      <p:sp>
        <p:nvSpPr>
          <p:cNvPr id="16" name="PoljeZBesedilom 15"/>
          <p:cNvSpPr txBox="1"/>
          <p:nvPr/>
        </p:nvSpPr>
        <p:spPr>
          <a:xfrm>
            <a:off x="1476375" y="1600200"/>
            <a:ext cx="2647950" cy="161582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l-SI" dirty="0" err="1" smtClean="0"/>
              <a:t>EE</a:t>
            </a:r>
            <a:r>
              <a:rPr lang="sl-SI" dirty="0" smtClean="0"/>
              <a:t> </a:t>
            </a:r>
          </a:p>
          <a:p>
            <a:r>
              <a:rPr lang="sl-SI" dirty="0" smtClean="0"/>
              <a:t>13.06 </a:t>
            </a:r>
            <a:r>
              <a:rPr lang="sl-SI" dirty="0" err="1" smtClean="0"/>
              <a:t>kWh</a:t>
            </a:r>
            <a:endParaRPr lang="sl-SI" dirty="0" smtClean="0"/>
          </a:p>
          <a:p>
            <a:r>
              <a:rPr lang="sl-SI" dirty="0" smtClean="0"/>
              <a:t> 0.12 </a:t>
            </a:r>
            <a:r>
              <a:rPr lang="sl-SI" dirty="0" err="1" smtClean="0"/>
              <a:t>EUR</a:t>
            </a:r>
            <a:endParaRPr lang="sl-SI" dirty="0" smtClean="0"/>
          </a:p>
          <a:p>
            <a:r>
              <a:rPr lang="sl-SI" dirty="0" smtClean="0"/>
              <a:t> </a:t>
            </a:r>
            <a:r>
              <a:rPr lang="sl-SI" dirty="0" err="1" smtClean="0"/>
              <a:t>T1</a:t>
            </a:r>
            <a:endParaRPr lang="en-GB" dirty="0"/>
          </a:p>
        </p:txBody>
      </p:sp>
      <p:sp>
        <p:nvSpPr>
          <p:cNvPr id="18" name="PoljeZBesedilom 17"/>
          <p:cNvSpPr txBox="1"/>
          <p:nvPr/>
        </p:nvSpPr>
        <p:spPr>
          <a:xfrm>
            <a:off x="4152900" y="2790826"/>
            <a:ext cx="3305175" cy="163829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l-SI" dirty="0" smtClean="0"/>
              <a:t>VODA </a:t>
            </a:r>
          </a:p>
          <a:p>
            <a:r>
              <a:rPr lang="sl-SI" dirty="0" smtClean="0"/>
              <a:t>2.7 </a:t>
            </a:r>
            <a:r>
              <a:rPr lang="sl-SI" dirty="0" err="1" smtClean="0"/>
              <a:t>m3</a:t>
            </a:r>
            <a:endParaRPr lang="sl-SI" dirty="0" smtClean="0"/>
          </a:p>
          <a:p>
            <a:r>
              <a:rPr lang="sl-SI" dirty="0" smtClean="0"/>
              <a:t>0.43 </a:t>
            </a:r>
            <a:r>
              <a:rPr lang="sl-SI" dirty="0" err="1" smtClean="0"/>
              <a:t>EUR</a:t>
            </a:r>
            <a:endParaRPr lang="sl-SI" dirty="0" smtClean="0"/>
          </a:p>
          <a:p>
            <a:endParaRPr lang="en-GB" dirty="0"/>
          </a:p>
        </p:txBody>
      </p:sp>
      <p:sp>
        <p:nvSpPr>
          <p:cNvPr id="19" name="PoljeZBesedilom 18"/>
          <p:cNvSpPr txBox="1"/>
          <p:nvPr/>
        </p:nvSpPr>
        <p:spPr>
          <a:xfrm>
            <a:off x="1476376" y="3228975"/>
            <a:ext cx="2657474" cy="120032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l-SI" dirty="0" smtClean="0"/>
              <a:t>TOPLOTA</a:t>
            </a:r>
          </a:p>
          <a:p>
            <a:r>
              <a:rPr lang="sl-SI" dirty="0" smtClean="0"/>
              <a:t>5.7 </a:t>
            </a:r>
            <a:r>
              <a:rPr lang="sl-SI" dirty="0" err="1" smtClean="0"/>
              <a:t>kWh</a:t>
            </a:r>
            <a:endParaRPr lang="sl-SI" dirty="0" smtClean="0"/>
          </a:p>
          <a:p>
            <a:r>
              <a:rPr lang="sl-SI" dirty="0" smtClean="0"/>
              <a:t>0.3 </a:t>
            </a:r>
            <a:r>
              <a:rPr lang="sl-SI" dirty="0" err="1" smtClean="0"/>
              <a:t>EUR</a:t>
            </a:r>
            <a:endParaRPr lang="sl-SI" dirty="0" smtClean="0"/>
          </a:p>
        </p:txBody>
      </p:sp>
      <p:sp>
        <p:nvSpPr>
          <p:cNvPr id="20" name="PoljeZBesedilom 19"/>
          <p:cNvSpPr txBox="1"/>
          <p:nvPr/>
        </p:nvSpPr>
        <p:spPr>
          <a:xfrm>
            <a:off x="4152900" y="1590676"/>
            <a:ext cx="3295650" cy="120032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l-SI" dirty="0" err="1" smtClean="0"/>
              <a:t>ZP</a:t>
            </a:r>
            <a:r>
              <a:rPr lang="sl-SI" dirty="0" smtClean="0"/>
              <a:t> </a:t>
            </a:r>
          </a:p>
          <a:p>
            <a:r>
              <a:rPr lang="sl-SI" dirty="0" smtClean="0"/>
              <a:t>4.6 </a:t>
            </a:r>
            <a:r>
              <a:rPr lang="sl-SI" dirty="0" err="1" smtClean="0"/>
              <a:t>m3</a:t>
            </a:r>
            <a:endParaRPr lang="sl-SI" dirty="0" smtClean="0"/>
          </a:p>
          <a:p>
            <a:r>
              <a:rPr lang="sl-SI" dirty="0" smtClean="0"/>
              <a:t>0.8 </a:t>
            </a:r>
            <a:r>
              <a:rPr lang="sl-SI" dirty="0" err="1" smtClean="0"/>
              <a:t>EUR</a:t>
            </a:r>
            <a:endParaRPr lang="sl-SI" dirty="0" smtClean="0"/>
          </a:p>
        </p:txBody>
      </p:sp>
      <p:pic>
        <p:nvPicPr>
          <p:cNvPr id="3078" name="Picture 6" descr="http://t2.gstatic.com/images?q=tbn:ANd9GcTRYmjweitTRfFZOlaMxogi9HcDPdeVDB7CE6G-d054l7oB9f2lnWOExwSg"/>
          <p:cNvPicPr>
            <a:picLocks noChangeAspect="1" noChangeArrowheads="1"/>
          </p:cNvPicPr>
          <p:nvPr/>
        </p:nvPicPr>
        <p:blipFill>
          <a:blip r:embed="rId4" cstate="print"/>
          <a:srcRect/>
          <a:stretch>
            <a:fillRect/>
          </a:stretch>
        </p:blipFill>
        <p:spPr bwMode="auto">
          <a:xfrm>
            <a:off x="3446463" y="2452469"/>
            <a:ext cx="1658937" cy="1203544"/>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anim calcmode="lin" valueType="num">
                                      <p:cBhvr additive="base">
                                        <p:cTn id="25" dur="500" fill="hold"/>
                                        <p:tgtEl>
                                          <p:spTgt spid="3078"/>
                                        </p:tgtEl>
                                        <p:attrNameLst>
                                          <p:attrName>ppt_x</p:attrName>
                                        </p:attrNameLst>
                                      </p:cBhvr>
                                      <p:tavLst>
                                        <p:tav tm="0">
                                          <p:val>
                                            <p:strVal val="#ppt_x"/>
                                          </p:val>
                                        </p:tav>
                                        <p:tav tm="100000">
                                          <p:val>
                                            <p:strVal val="#ppt_x"/>
                                          </p:val>
                                        </p:tav>
                                      </p:tavLst>
                                    </p:anim>
                                    <p:anim calcmode="lin" valueType="num">
                                      <p:cBhvr additive="base">
                                        <p:cTn id="26" dur="500" fill="hold"/>
                                        <p:tgtEl>
                                          <p:spTgt spid="30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34</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292224" y="0"/>
            <a:ext cx="6604001" cy="685800"/>
          </a:xfrm>
        </p:spPr>
        <p:txBody>
          <a:bodyPr/>
          <a:lstStyle/>
          <a:p>
            <a:pPr algn="ctr">
              <a:lnSpc>
                <a:spcPct val="90000"/>
              </a:lnSpc>
            </a:pPr>
            <a:r>
              <a:rPr lang="sl-SI" i="1" dirty="0" smtClean="0"/>
              <a:t/>
            </a:r>
            <a:br>
              <a:rPr lang="sl-SI" i="1" dirty="0" smtClean="0"/>
            </a:br>
            <a:r>
              <a:rPr lang="sl-SI" dirty="0" smtClean="0"/>
              <a:t>FINANCIRANJE</a:t>
            </a:r>
            <a:r>
              <a:rPr lang="sl-SI" i="1" dirty="0" smtClean="0"/>
              <a:t/>
            </a:r>
            <a:br>
              <a:rPr lang="sl-SI" i="1" dirty="0" smtClean="0"/>
            </a:br>
            <a:r>
              <a:rPr lang="sl-SI" dirty="0" smtClean="0"/>
              <a:t>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799"/>
            <a:ext cx="4972050" cy="369332"/>
          </a:xfrm>
          <a:prstGeom prst="rect">
            <a:avLst/>
          </a:prstGeom>
          <a:noFill/>
          <a:ln w="9525">
            <a:noFill/>
            <a:miter lim="800000"/>
            <a:headEnd/>
            <a:tailEnd/>
          </a:ln>
        </p:spPr>
        <p:txBody>
          <a:bodyPr wrap="square">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13770" y="961777"/>
            <a:ext cx="8430205" cy="4801314"/>
          </a:xfrm>
          <a:prstGeom prst="rect">
            <a:avLst/>
          </a:prstGeom>
        </p:spPr>
        <p:txBody>
          <a:bodyPr wrap="square">
            <a:spAutoFit/>
          </a:bodyPr>
          <a:lstStyle/>
          <a:p>
            <a:pPr marL="342900" indent="-342900">
              <a:buFont typeface="+mj-lt"/>
              <a:buAutoNum type="arabicPeriod"/>
            </a:pPr>
            <a:r>
              <a:rPr lang="sl-SI" b="1" dirty="0" smtClean="0"/>
              <a:t>dodatek k </a:t>
            </a:r>
            <a:r>
              <a:rPr lang="sl-SI" b="1" dirty="0" err="1" smtClean="0"/>
              <a:t>omrežnini</a:t>
            </a:r>
            <a:r>
              <a:rPr lang="sl-SI" b="1" dirty="0" smtClean="0"/>
              <a:t>,</a:t>
            </a:r>
          </a:p>
          <a:p>
            <a:pPr marL="342900" indent="-342900">
              <a:buFont typeface="+mj-lt"/>
              <a:buAutoNum type="arabicPeriod"/>
            </a:pPr>
            <a:r>
              <a:rPr lang="sl-SI" b="1" dirty="0" err="1" smtClean="0"/>
              <a:t>regulativni</a:t>
            </a:r>
            <a:r>
              <a:rPr lang="sl-SI" b="1" dirty="0" smtClean="0"/>
              <a:t> mehanizem (spodbude),</a:t>
            </a:r>
          </a:p>
          <a:p>
            <a:pPr marL="342900" indent="-342900">
              <a:buFont typeface="+mj-lt"/>
              <a:buAutoNum type="arabicPeriod"/>
            </a:pPr>
            <a:r>
              <a:rPr lang="sl-SI" b="1" dirty="0" smtClean="0"/>
              <a:t>prispevek URE,</a:t>
            </a:r>
          </a:p>
          <a:p>
            <a:pPr marL="342900" indent="-342900">
              <a:buFont typeface="+mj-lt"/>
              <a:buAutoNum type="arabicPeriod"/>
            </a:pPr>
            <a:r>
              <a:rPr lang="sl-SI" b="1" dirty="0" smtClean="0"/>
              <a:t>evropska sredstva za zmanjšanje toplogrednih izpustov in energetsko učinkovitost, </a:t>
            </a:r>
          </a:p>
          <a:p>
            <a:pPr marL="342900" indent="-342900">
              <a:buFont typeface="+mj-lt"/>
              <a:buAutoNum type="arabicPeriod"/>
            </a:pPr>
            <a:r>
              <a:rPr lang="sl-SI" b="1" dirty="0" smtClean="0"/>
              <a:t>sredstva sistemskega operaterja,</a:t>
            </a:r>
          </a:p>
          <a:p>
            <a:pPr marL="342900" indent="-342900">
              <a:buFont typeface="+mj-lt"/>
              <a:buAutoNum type="arabicPeriod"/>
            </a:pPr>
            <a:r>
              <a:rPr lang="sl-SI" b="1" dirty="0" smtClean="0"/>
              <a:t>ne obremenjevati potrošnika.</a:t>
            </a:r>
          </a:p>
          <a:p>
            <a:r>
              <a:rPr lang="sl-SI" b="1" i="1" dirty="0" smtClean="0"/>
              <a:t> </a:t>
            </a:r>
          </a:p>
          <a:p>
            <a:endParaRPr lang="sl-SI" b="1" i="1" dirty="0" smtClean="0"/>
          </a:p>
          <a:p>
            <a:endParaRPr lang="sl-SI" b="1" i="1" dirty="0" smtClean="0"/>
          </a:p>
          <a:p>
            <a:endParaRPr lang="sl-SI" b="1" i="1" dirty="0" smtClean="0"/>
          </a:p>
          <a:p>
            <a:endParaRPr lang="sl-SI" dirty="0" smtClean="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35</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330324" y="0"/>
            <a:ext cx="6623051" cy="685800"/>
          </a:xfrm>
        </p:spPr>
        <p:txBody>
          <a:bodyPr/>
          <a:lstStyle/>
          <a:p>
            <a:pPr algn="ctr">
              <a:lnSpc>
                <a:spcPct val="90000"/>
              </a:lnSpc>
            </a:pPr>
            <a:r>
              <a:rPr lang="sl-SI" dirty="0" smtClean="0"/>
              <a:t>STORITVE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799"/>
            <a:ext cx="4972050" cy="369332"/>
          </a:xfrm>
          <a:prstGeom prst="rect">
            <a:avLst/>
          </a:prstGeom>
          <a:noFill/>
          <a:ln w="9525">
            <a:noFill/>
            <a:miter lim="800000"/>
            <a:headEnd/>
            <a:tailEnd/>
          </a:ln>
        </p:spPr>
        <p:txBody>
          <a:bodyPr wrap="square">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80445" y="771277"/>
            <a:ext cx="8563555" cy="1615827"/>
          </a:xfrm>
          <a:prstGeom prst="rect">
            <a:avLst/>
          </a:prstGeom>
        </p:spPr>
        <p:txBody>
          <a:bodyPr wrap="square">
            <a:spAutoFit/>
          </a:bodyPr>
          <a:lstStyle/>
          <a:p>
            <a:endParaRPr lang="sl-SI" b="1" i="1" dirty="0" smtClean="0"/>
          </a:p>
          <a:p>
            <a:pPr>
              <a:buFontTx/>
              <a:buChar char="-"/>
            </a:pPr>
            <a:r>
              <a:rPr lang="sl-SI" b="1" i="1" dirty="0" smtClean="0"/>
              <a:t>kakšne storitve pričakujemo, </a:t>
            </a:r>
          </a:p>
          <a:p>
            <a:pPr>
              <a:buFontTx/>
              <a:buChar char="-"/>
            </a:pPr>
            <a:r>
              <a:rPr lang="sl-SI" b="1" i="1" dirty="0" smtClean="0"/>
              <a:t>kdo jih bo izvajal, </a:t>
            </a:r>
          </a:p>
          <a:p>
            <a:pPr>
              <a:buFontTx/>
              <a:buChar char="-"/>
            </a:pPr>
            <a:r>
              <a:rPr lang="sl-SI" b="1" i="1" dirty="0" smtClean="0"/>
              <a:t>od kje bo prišla </a:t>
            </a:r>
            <a:r>
              <a:rPr lang="sl-SI" b="1" i="1" dirty="0" err="1" smtClean="0"/>
              <a:t>vzpodbuda</a:t>
            </a:r>
            <a:r>
              <a:rPr lang="sl-SI" b="1" i="1" dirty="0" smtClean="0"/>
              <a:t>.</a:t>
            </a:r>
          </a:p>
        </p:txBody>
      </p:sp>
      <p:pic>
        <p:nvPicPr>
          <p:cNvPr id="78853" name="Picture 5" descr="http://www.powersystem.org/graphics/DSM%20Graphic3.jpg"/>
          <p:cNvPicPr>
            <a:picLocks noChangeAspect="1" noChangeArrowheads="1"/>
          </p:cNvPicPr>
          <p:nvPr/>
        </p:nvPicPr>
        <p:blipFill>
          <a:blip r:embed="rId3" cstate="print"/>
          <a:srcRect/>
          <a:stretch>
            <a:fillRect/>
          </a:stretch>
        </p:blipFill>
        <p:spPr bwMode="auto">
          <a:xfrm>
            <a:off x="2328734" y="2775336"/>
            <a:ext cx="5321277" cy="3130163"/>
          </a:xfrm>
          <a:prstGeom prst="rect">
            <a:avLst/>
          </a:prstGeom>
          <a:noFill/>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grada datuma 3"/>
          <p:cNvSpPr>
            <a:spLocks noGrp="1"/>
          </p:cNvSpPr>
          <p:nvPr>
            <p:ph type="dt" sz="quarter" idx="10"/>
          </p:nvPr>
        </p:nvSpPr>
        <p:spPr>
          <a:noFill/>
        </p:spPr>
        <p:txBody>
          <a:bodyPr/>
          <a:lstStyle/>
          <a:p>
            <a:r>
              <a:rPr lang="sl-SI" dirty="0" smtClean="0"/>
              <a:t>Junij 2011</a:t>
            </a:r>
          </a:p>
        </p:txBody>
      </p:sp>
      <p:sp>
        <p:nvSpPr>
          <p:cNvPr id="15363" name="Ograda številke diapozitiva 4"/>
          <p:cNvSpPr>
            <a:spLocks noGrp="1"/>
          </p:cNvSpPr>
          <p:nvPr>
            <p:ph type="sldNum" sz="quarter" idx="11"/>
          </p:nvPr>
        </p:nvSpPr>
        <p:spPr>
          <a:noFill/>
        </p:spPr>
        <p:txBody>
          <a:bodyPr/>
          <a:lstStyle/>
          <a:p>
            <a:fld id="{4552D770-E20A-4055-BA18-7B5D35763F1C}" type="slidenum">
              <a:rPr lang="sl-SI" smtClean="0"/>
              <a:pPr/>
              <a:t>36</a:t>
            </a:fld>
            <a:endParaRPr lang="sl-SI" smtClean="0">
              <a:solidFill>
                <a:schemeClr val="tx1"/>
              </a:solidFill>
            </a:endParaRPr>
          </a:p>
        </p:txBody>
      </p:sp>
      <p:sp>
        <p:nvSpPr>
          <p:cNvPr id="15364" name="Ograda noge 5"/>
          <p:cNvSpPr>
            <a:spLocks noGrp="1"/>
          </p:cNvSpPr>
          <p:nvPr>
            <p:ph type="ftr" sz="quarter" idx="12"/>
          </p:nvPr>
        </p:nvSpPr>
        <p:spPr>
          <a:noFill/>
        </p:spPr>
        <p:txBody>
          <a:bodyPr/>
          <a:lstStyle/>
          <a:p>
            <a:pPr>
              <a:lnSpc>
                <a:spcPct val="90000"/>
              </a:lnSpc>
              <a:spcBef>
                <a:spcPct val="0"/>
              </a:spcBef>
            </a:pPr>
            <a:r>
              <a:rPr lang="sl-SI" smtClean="0">
                <a:solidFill>
                  <a:schemeClr val="tx2"/>
                </a:solidFill>
              </a:rPr>
              <a:t>Uvajanje sistemov naprednega merjenja  </a:t>
            </a:r>
            <a:endParaRPr lang="en-US" smtClean="0">
              <a:solidFill>
                <a:schemeClr val="tx2"/>
              </a:solidFill>
            </a:endParaRPr>
          </a:p>
        </p:txBody>
      </p:sp>
      <p:sp>
        <p:nvSpPr>
          <p:cNvPr id="15365" name="Rectangle 2"/>
          <p:cNvSpPr>
            <a:spLocks noGrp="1" noChangeArrowheads="1"/>
          </p:cNvSpPr>
          <p:nvPr>
            <p:ph type="title"/>
          </p:nvPr>
        </p:nvSpPr>
        <p:spPr>
          <a:xfrm>
            <a:off x="1444624" y="0"/>
            <a:ext cx="7699376" cy="685800"/>
          </a:xfrm>
        </p:spPr>
        <p:txBody>
          <a:bodyPr/>
          <a:lstStyle/>
          <a:p>
            <a:pPr>
              <a:lnSpc>
                <a:spcPct val="90000"/>
              </a:lnSpc>
            </a:pPr>
            <a:r>
              <a:rPr lang="sl-SI" dirty="0" smtClean="0"/>
              <a:t>Razprava </a:t>
            </a:r>
          </a:p>
        </p:txBody>
      </p:sp>
      <p:sp>
        <p:nvSpPr>
          <p:cNvPr id="15366"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5367" name="Pravokotnik 15"/>
          <p:cNvSpPr>
            <a:spLocks noChangeArrowheads="1"/>
          </p:cNvSpPr>
          <p:nvPr/>
        </p:nvSpPr>
        <p:spPr bwMode="auto">
          <a:xfrm>
            <a:off x="638175" y="939799"/>
            <a:ext cx="4972050" cy="369332"/>
          </a:xfrm>
          <a:prstGeom prst="rect">
            <a:avLst/>
          </a:prstGeom>
          <a:noFill/>
          <a:ln w="9525">
            <a:noFill/>
            <a:miter lim="800000"/>
            <a:headEnd/>
            <a:tailEnd/>
          </a:ln>
        </p:spPr>
        <p:txBody>
          <a:bodyPr wrap="square">
            <a:spAutoFit/>
          </a:bodyPr>
          <a:lstStyle/>
          <a:p>
            <a:pPr>
              <a:tabLst>
                <a:tab pos="1257300" algn="l"/>
              </a:tabLst>
            </a:pPr>
            <a:r>
              <a:rPr lang="sl-SI" b="1">
                <a:solidFill>
                  <a:schemeClr val="tx2"/>
                </a:solidFill>
                <a:latin typeface="Arial" charset="0"/>
                <a:cs typeface="Arial" charset="0"/>
              </a:rPr>
              <a:t> </a:t>
            </a:r>
          </a:p>
        </p:txBody>
      </p:sp>
      <p:sp>
        <p:nvSpPr>
          <p:cNvPr id="10" name="PoljeZBesedilom 9"/>
          <p:cNvSpPr txBox="1"/>
          <p:nvPr/>
        </p:nvSpPr>
        <p:spPr>
          <a:xfrm>
            <a:off x="906448" y="795130"/>
            <a:ext cx="7339054" cy="2031325"/>
          </a:xfrm>
          <a:prstGeom prst="rect">
            <a:avLst/>
          </a:prstGeom>
          <a:noFill/>
        </p:spPr>
        <p:txBody>
          <a:bodyPr wrap="square" rtlCol="0">
            <a:spAutoFit/>
          </a:bodyPr>
          <a:lstStyle/>
          <a:p>
            <a:pPr marL="342900" indent="-342900"/>
            <a:r>
              <a:rPr lang="sl-SI" b="1" dirty="0" smtClean="0"/>
              <a:t> </a:t>
            </a:r>
          </a:p>
          <a:p>
            <a:pPr marL="342900" indent="-342900"/>
            <a:r>
              <a:rPr lang="sl-SI" dirty="0" smtClean="0"/>
              <a:t>  </a:t>
            </a:r>
            <a:endParaRPr lang="en-GB" b="1" dirty="0" smtClean="0"/>
          </a:p>
          <a:p>
            <a:pPr marL="342900" indent="-342900"/>
            <a:endParaRPr lang="sl-SI" b="1" dirty="0" smtClean="0"/>
          </a:p>
          <a:p>
            <a:pPr marL="342900" indent="-342900"/>
            <a:endParaRPr lang="sl-SI" b="1" dirty="0" smtClean="0"/>
          </a:p>
          <a:p>
            <a:pPr marL="342900" indent="-342900">
              <a:buAutoNum type="arabicPeriod"/>
            </a:pPr>
            <a:endParaRPr lang="sl-SI" b="1" dirty="0" smtClean="0"/>
          </a:p>
        </p:txBody>
      </p:sp>
      <p:sp>
        <p:nvSpPr>
          <p:cNvPr id="9" name="PoljeZBesedilom 8"/>
          <p:cNvSpPr txBox="1"/>
          <p:nvPr/>
        </p:nvSpPr>
        <p:spPr>
          <a:xfrm>
            <a:off x="874642" y="818985"/>
            <a:ext cx="7339054" cy="369332"/>
          </a:xfrm>
          <a:prstGeom prst="rect">
            <a:avLst/>
          </a:prstGeom>
          <a:noFill/>
        </p:spPr>
        <p:txBody>
          <a:bodyPr wrap="square" rtlCol="0">
            <a:spAutoFit/>
          </a:bodyPr>
          <a:lstStyle/>
          <a:p>
            <a:r>
              <a:rPr lang="sl-SI" b="1" i="1" dirty="0" smtClean="0"/>
              <a:t> </a:t>
            </a:r>
            <a:endParaRPr lang="sl-SI" b="1" dirty="0" smtClean="0"/>
          </a:p>
        </p:txBody>
      </p:sp>
      <p:sp>
        <p:nvSpPr>
          <p:cNvPr id="11" name="Pravokotnik 10"/>
          <p:cNvSpPr/>
          <p:nvPr/>
        </p:nvSpPr>
        <p:spPr>
          <a:xfrm>
            <a:off x="513770" y="1076077"/>
            <a:ext cx="8201605" cy="4247317"/>
          </a:xfrm>
          <a:prstGeom prst="rect">
            <a:avLst/>
          </a:prstGeom>
        </p:spPr>
        <p:txBody>
          <a:bodyPr wrap="square">
            <a:spAutoFit/>
          </a:bodyPr>
          <a:lstStyle/>
          <a:p>
            <a:r>
              <a:rPr lang="sl-SI" b="1" i="1" dirty="0" smtClean="0"/>
              <a:t>STORITVE IN UPRAVLJANJE S PORABO</a:t>
            </a:r>
          </a:p>
          <a:p>
            <a:endParaRPr lang="sl-SI" b="1" i="1" dirty="0" smtClean="0"/>
          </a:p>
          <a:p>
            <a:pPr marL="342900" indent="-342900">
              <a:buAutoNum type="arabicPeriod"/>
            </a:pPr>
            <a:r>
              <a:rPr lang="sl-SI" b="1" dirty="0" smtClean="0">
                <a:hlinkClick r:id="rId3"/>
              </a:rPr>
              <a:t>Primer </a:t>
            </a:r>
            <a:r>
              <a:rPr lang="sl-SI" b="1" dirty="0" smtClean="0"/>
              <a:t>  </a:t>
            </a:r>
          </a:p>
          <a:p>
            <a:pPr marL="342900" indent="-342900"/>
            <a:r>
              <a:rPr lang="sl-SI" b="1" dirty="0" smtClean="0"/>
              <a:t> </a:t>
            </a:r>
          </a:p>
          <a:p>
            <a:pPr marL="342900" indent="-342900"/>
            <a:r>
              <a:rPr lang="sl-SI" b="1" dirty="0" smtClean="0"/>
              <a:t>2. Primer: </a:t>
            </a:r>
            <a:r>
              <a:rPr lang="sl-SI" dirty="0" smtClean="0"/>
              <a:t>Podjetje združuje več odjemalcev v skupine, ki se lahko pogajajo z dobaviteljem o boljših pogojih nakupa </a:t>
            </a:r>
            <a:r>
              <a:rPr lang="sl-SI" dirty="0" err="1" smtClean="0"/>
              <a:t>EE</a:t>
            </a:r>
            <a:r>
              <a:rPr lang="sl-SI" dirty="0" smtClean="0"/>
              <a:t> ali </a:t>
            </a:r>
            <a:r>
              <a:rPr lang="sl-SI" dirty="0" err="1" smtClean="0"/>
              <a:t>ZP</a:t>
            </a:r>
            <a:r>
              <a:rPr lang="sl-SI" dirty="0" smtClean="0"/>
              <a:t>.  </a:t>
            </a:r>
          </a:p>
          <a:p>
            <a:r>
              <a:rPr lang="sl-SI" dirty="0" smtClean="0"/>
              <a:t> </a:t>
            </a:r>
          </a:p>
          <a:p>
            <a:r>
              <a:rPr lang="sl-SI" b="1" dirty="0" smtClean="0"/>
              <a:t>3. Primer: </a:t>
            </a:r>
            <a:r>
              <a:rPr lang="sl-SI" dirty="0" smtClean="0"/>
              <a:t>Dobavitelj ponudi nov način obračunavanja, npr. za določeno skupino odjemalcev in s tem pritegne nove  uporabnike.</a:t>
            </a:r>
          </a:p>
          <a:p>
            <a:endParaRPr lang="sl-SI" b="1" dirty="0" smtClean="0"/>
          </a:p>
          <a:p>
            <a:endParaRPr lang="sl-SI" b="1"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grada datuma 3"/>
          <p:cNvSpPr>
            <a:spLocks noGrp="1"/>
          </p:cNvSpPr>
          <p:nvPr>
            <p:ph type="dt" sz="quarter" idx="10"/>
          </p:nvPr>
        </p:nvSpPr>
        <p:spPr>
          <a:noFill/>
        </p:spPr>
        <p:txBody>
          <a:bodyPr/>
          <a:lstStyle/>
          <a:p>
            <a:r>
              <a:rPr lang="sl-SI" dirty="0" smtClean="0"/>
              <a:t>Junij 2011</a:t>
            </a:r>
          </a:p>
        </p:txBody>
      </p:sp>
      <p:sp>
        <p:nvSpPr>
          <p:cNvPr id="14339" name="Ograda številke diapozitiva 4"/>
          <p:cNvSpPr>
            <a:spLocks noGrp="1"/>
          </p:cNvSpPr>
          <p:nvPr>
            <p:ph type="sldNum" sz="quarter" idx="11"/>
          </p:nvPr>
        </p:nvSpPr>
        <p:spPr>
          <a:noFill/>
        </p:spPr>
        <p:txBody>
          <a:bodyPr/>
          <a:lstStyle/>
          <a:p>
            <a:fld id="{38D9BD45-7D48-4081-94F3-DEADB4CDFD46}" type="slidenum">
              <a:rPr lang="sl-SI" smtClean="0"/>
              <a:pPr/>
              <a:t>37</a:t>
            </a:fld>
            <a:endParaRPr lang="sl-SI" smtClean="0">
              <a:solidFill>
                <a:schemeClr val="tx1"/>
              </a:solidFill>
            </a:endParaRPr>
          </a:p>
        </p:txBody>
      </p:sp>
      <p:sp>
        <p:nvSpPr>
          <p:cNvPr id="14340"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4341" name="Rectangle 2"/>
          <p:cNvSpPr>
            <a:spLocks noGrp="1" noChangeArrowheads="1"/>
          </p:cNvSpPr>
          <p:nvPr>
            <p:ph type="title"/>
          </p:nvPr>
        </p:nvSpPr>
        <p:spPr/>
        <p:txBody>
          <a:bodyPr/>
          <a:lstStyle/>
          <a:p>
            <a:pPr>
              <a:lnSpc>
                <a:spcPct val="90000"/>
              </a:lnSpc>
            </a:pPr>
            <a:r>
              <a:rPr lang="sl-SI" dirty="0" smtClean="0"/>
              <a:t>                 Kako naprej</a:t>
            </a:r>
          </a:p>
        </p:txBody>
      </p:sp>
      <p:sp>
        <p:nvSpPr>
          <p:cNvPr id="14342"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4343" name="Rectangle 7"/>
          <p:cNvSpPr>
            <a:spLocks noChangeArrowheads="1"/>
          </p:cNvSpPr>
          <p:nvPr/>
        </p:nvSpPr>
        <p:spPr bwMode="auto">
          <a:xfrm>
            <a:off x="815962" y="1030190"/>
            <a:ext cx="7581900" cy="3939540"/>
          </a:xfrm>
          <a:prstGeom prst="rect">
            <a:avLst/>
          </a:prstGeom>
          <a:noFill/>
          <a:ln w="9525">
            <a:noFill/>
            <a:miter lim="800000"/>
            <a:headEnd/>
            <a:tailEnd/>
          </a:ln>
        </p:spPr>
        <p:txBody>
          <a:bodyPr tIns="0" rIns="0" bIns="0" anchor="ctr">
            <a:spAutoFit/>
          </a:bodyPr>
          <a:lstStyle/>
          <a:p>
            <a:pPr algn="ctr"/>
            <a:r>
              <a:rPr lang="sl-SI" sz="1600" b="1" dirty="0" smtClean="0">
                <a:cs typeface="Times New Roman" pitchFamily="18" charset="0"/>
              </a:rPr>
              <a:t> </a:t>
            </a:r>
          </a:p>
          <a:p>
            <a:pPr algn="ctr"/>
            <a:endParaRPr lang="sl-SI" sz="1600" b="1" dirty="0">
              <a:cs typeface="Times New Roman" pitchFamily="18" charset="0"/>
            </a:endParaRPr>
          </a:p>
          <a:p>
            <a:pPr algn="ctr"/>
            <a:r>
              <a:rPr lang="sl-SI" sz="1600" b="1" dirty="0" smtClean="0">
                <a:cs typeface="Times New Roman" pitchFamily="18" charset="0"/>
              </a:rPr>
              <a:t> </a:t>
            </a:r>
            <a:endParaRPr lang="sl-SI" sz="1600"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sl-SI" sz="1600" b="1" dirty="0"/>
          </a:p>
          <a:p>
            <a:pPr algn="ctr"/>
            <a:endParaRPr lang="en-GB" sz="1600" b="1" dirty="0"/>
          </a:p>
        </p:txBody>
      </p:sp>
      <p:cxnSp>
        <p:nvCxnSpPr>
          <p:cNvPr id="14358" name="Raven konektor 54"/>
          <p:cNvCxnSpPr>
            <a:cxnSpLocks noChangeShapeType="1"/>
          </p:cNvCxnSpPr>
          <p:nvPr/>
        </p:nvCxnSpPr>
        <p:spPr bwMode="auto">
          <a:xfrm flipV="1">
            <a:off x="1231900" y="2981325"/>
            <a:ext cx="6616700" cy="190500"/>
          </a:xfrm>
          <a:prstGeom prst="line">
            <a:avLst/>
          </a:prstGeom>
          <a:noFill/>
          <a:ln w="9525" algn="ctr">
            <a:noFill/>
            <a:round/>
            <a:headEnd/>
            <a:tailEnd/>
          </a:ln>
        </p:spPr>
      </p:cxnSp>
      <p:sp>
        <p:nvSpPr>
          <p:cNvPr id="10" name="PoljeZBesedilom 9"/>
          <p:cNvSpPr txBox="1"/>
          <p:nvPr/>
        </p:nvSpPr>
        <p:spPr>
          <a:xfrm>
            <a:off x="1439186" y="1463040"/>
            <a:ext cx="5685183" cy="4801314"/>
          </a:xfrm>
          <a:prstGeom prst="rect">
            <a:avLst/>
          </a:prstGeom>
          <a:noFill/>
        </p:spPr>
        <p:txBody>
          <a:bodyPr wrap="square" rtlCol="0">
            <a:spAutoFit/>
          </a:bodyPr>
          <a:lstStyle/>
          <a:p>
            <a:pPr algn="ctr"/>
            <a:r>
              <a:rPr lang="sl-SI" dirty="0" smtClean="0"/>
              <a:t>Opredelitev najbolj pomembnih poglavij</a:t>
            </a:r>
          </a:p>
          <a:p>
            <a:pPr algn="ctr"/>
            <a:endParaRPr lang="sl-SI" dirty="0"/>
          </a:p>
          <a:p>
            <a:pPr algn="ctr"/>
            <a:r>
              <a:rPr lang="sl-SI" dirty="0" smtClean="0"/>
              <a:t>Predstavitev prispelih odgovorov </a:t>
            </a:r>
          </a:p>
          <a:p>
            <a:pPr algn="ctr"/>
            <a:endParaRPr lang="sl-SI" dirty="0"/>
          </a:p>
          <a:p>
            <a:pPr algn="ctr"/>
            <a:r>
              <a:rPr lang="sl-SI" dirty="0" smtClean="0"/>
              <a:t>Razprava</a:t>
            </a:r>
          </a:p>
          <a:p>
            <a:endParaRPr lang="sl-SI" dirty="0" smtClean="0"/>
          </a:p>
          <a:p>
            <a:endParaRPr lang="sl-SI" dirty="0"/>
          </a:p>
          <a:p>
            <a:endParaRPr lang="sl-SI" dirty="0" smtClean="0"/>
          </a:p>
          <a:p>
            <a:r>
              <a:rPr lang="sl-SI" dirty="0"/>
              <a:t>	</a:t>
            </a:r>
            <a:r>
              <a:rPr lang="sl-SI" dirty="0" smtClean="0"/>
              <a:t>	Nadaljnje delo</a:t>
            </a:r>
          </a:p>
          <a:p>
            <a:pPr algn="ctr"/>
            <a:r>
              <a:rPr lang="sl-SI" dirty="0" smtClean="0"/>
              <a:t>(Končni izdelek – smernice za uvajanje sistema naprednega merjenja)  </a:t>
            </a:r>
          </a:p>
          <a:p>
            <a:endParaRPr lang="sl-SI" dirty="0"/>
          </a:p>
        </p:txBody>
      </p:sp>
      <p:sp>
        <p:nvSpPr>
          <p:cNvPr id="11" name="Puščica dol 10"/>
          <p:cNvSpPr/>
          <p:nvPr/>
        </p:nvSpPr>
        <p:spPr bwMode="auto">
          <a:xfrm>
            <a:off x="3983603" y="3673502"/>
            <a:ext cx="580445" cy="588397"/>
          </a:xfrm>
          <a:prstGeom prst="down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0" rIns="0" bIns="0" numCol="1" rtlCol="0" anchor="t" anchorCtr="0" compatLnSpc="1">
            <a:prstTxWarp prst="textNoShape">
              <a:avLst/>
            </a:prstTxWarp>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800" b="1" i="0" u="none" strike="noStrike" normalizeH="0" baseline="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4</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Bistvena poglavja</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graphicFrame>
        <p:nvGraphicFramePr>
          <p:cNvPr id="14" name="Diagram 13"/>
          <p:cNvGraphicFramePr/>
          <p:nvPr/>
        </p:nvGraphicFramePr>
        <p:xfrm>
          <a:off x="1518699" y="1399430"/>
          <a:ext cx="6101301" cy="40615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5</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33669" y="795130"/>
            <a:ext cx="7028953" cy="4801314"/>
          </a:xfrm>
          <a:prstGeom prst="rect">
            <a:avLst/>
          </a:prstGeom>
          <a:noFill/>
        </p:spPr>
        <p:txBody>
          <a:bodyPr wrap="square" rtlCol="0">
            <a:spAutoFit/>
          </a:bodyPr>
          <a:lstStyle/>
          <a:p>
            <a:endParaRPr lang="sl-SI" b="1" i="1" dirty="0" smtClean="0"/>
          </a:p>
          <a:p>
            <a:r>
              <a:rPr lang="sl-SI" b="1" i="1" dirty="0" smtClean="0"/>
              <a:t>Splošne </a:t>
            </a:r>
            <a:r>
              <a:rPr lang="sl-SI" b="1" i="1" dirty="0" smtClean="0"/>
              <a:t>pripombe</a:t>
            </a:r>
          </a:p>
          <a:p>
            <a:pPr>
              <a:buFontTx/>
              <a:buChar char="-"/>
            </a:pPr>
            <a:r>
              <a:rPr lang="sl-SI" b="1" i="1" dirty="0" smtClean="0"/>
              <a:t>koristi za vse – princip enakopravnosti,</a:t>
            </a:r>
          </a:p>
          <a:p>
            <a:pPr>
              <a:buFontTx/>
              <a:buChar char="-"/>
            </a:pPr>
            <a:r>
              <a:rPr lang="sl-SI" b="1" i="1" dirty="0" smtClean="0"/>
              <a:t> naloga regulatorja je v urejanju razmer, ki bodo spodbujale nastajanje novih storitev,</a:t>
            </a:r>
          </a:p>
          <a:p>
            <a:pPr>
              <a:buFontTx/>
              <a:buChar char="-"/>
            </a:pPr>
            <a:r>
              <a:rPr lang="sl-SI" b="1" i="1" dirty="0" smtClean="0"/>
              <a:t>upoštevati različnost odjemalcev, </a:t>
            </a:r>
          </a:p>
          <a:p>
            <a:pPr>
              <a:buFontTx/>
              <a:buChar char="-"/>
            </a:pPr>
            <a:r>
              <a:rPr lang="sl-SI" b="1" i="1" dirty="0" smtClean="0"/>
              <a:t>ugotoviti interes za vključitev drugih energentov,</a:t>
            </a:r>
          </a:p>
          <a:p>
            <a:pPr>
              <a:buFontTx/>
              <a:buChar char="-"/>
            </a:pPr>
            <a:r>
              <a:rPr lang="sl-SI" b="1" i="1" dirty="0" smtClean="0"/>
              <a:t>upoštevati trenutno stanje,</a:t>
            </a:r>
          </a:p>
          <a:p>
            <a:endParaRPr lang="sl-SI" b="1" i="1" dirty="0" smtClean="0"/>
          </a:p>
          <a:p>
            <a:endParaRPr lang="sl-SI" b="1" i="1" dirty="0" smtClean="0"/>
          </a:p>
          <a:p>
            <a:r>
              <a:rPr lang="sl-SI" b="1" i="1" dirty="0" smtClean="0"/>
              <a:t>- zakaj dokument ne govori o </a:t>
            </a:r>
            <a:r>
              <a:rPr lang="sl-SI" b="1" i="1" dirty="0" err="1" smtClean="0"/>
              <a:t>elektromobilnosti</a:t>
            </a:r>
            <a:r>
              <a:rPr lang="sl-SI" b="1" i="1" dirty="0" smtClean="0"/>
              <a:t>? </a:t>
            </a:r>
          </a:p>
          <a:p>
            <a:endParaRPr lang="sl-SI" b="1" i="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6</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33669" y="795130"/>
            <a:ext cx="7028953" cy="4247317"/>
          </a:xfrm>
          <a:prstGeom prst="rect">
            <a:avLst/>
          </a:prstGeom>
          <a:noFill/>
        </p:spPr>
        <p:txBody>
          <a:bodyPr wrap="square" rtlCol="0">
            <a:spAutoFit/>
          </a:bodyPr>
          <a:lstStyle/>
          <a:p>
            <a:r>
              <a:rPr lang="sl-SI" b="1" i="1" dirty="0" smtClean="0"/>
              <a:t>Analiza stroškov in koristi – je potrebna ?</a:t>
            </a:r>
          </a:p>
          <a:p>
            <a:endParaRPr lang="sl-SI" b="1" dirty="0" smtClean="0">
              <a:solidFill>
                <a:srgbClr val="00B050"/>
              </a:solidFill>
            </a:endParaRPr>
          </a:p>
          <a:p>
            <a:r>
              <a:rPr lang="sl-SI" b="1" dirty="0" smtClean="0">
                <a:solidFill>
                  <a:srgbClr val="00B050"/>
                </a:solidFill>
              </a:rPr>
              <a:t>Argumenti  za: </a:t>
            </a:r>
            <a:r>
              <a:rPr lang="sl-SI" dirty="0" smtClean="0"/>
              <a:t>opredelitev stroškov ter koristi in njihovo vrednotenje. </a:t>
            </a:r>
            <a:endParaRPr lang="sl-SI" b="1" dirty="0" smtClean="0"/>
          </a:p>
          <a:p>
            <a:r>
              <a:rPr lang="sl-SI" b="1" dirty="0" smtClean="0">
                <a:solidFill>
                  <a:srgbClr val="002060"/>
                </a:solidFill>
              </a:rPr>
              <a:t>Opozorila: </a:t>
            </a:r>
            <a:r>
              <a:rPr lang="sl-SI" dirty="0" smtClean="0"/>
              <a:t>takšna analiza je preveč nenatančna, zavajajoča.</a:t>
            </a:r>
          </a:p>
          <a:p>
            <a:r>
              <a:rPr lang="sl-SI" b="1" u="sng" dirty="0" smtClean="0"/>
              <a:t>Pilotni projekt </a:t>
            </a:r>
          </a:p>
          <a:p>
            <a:r>
              <a:rPr lang="sl-SI" dirty="0" err="1" smtClean="0"/>
              <a:t>N</a:t>
            </a:r>
            <a:r>
              <a:rPr lang="en-GB" dirty="0" err="1" smtClean="0"/>
              <a:t>ajprej</a:t>
            </a:r>
            <a:r>
              <a:rPr lang="en-GB" dirty="0" smtClean="0"/>
              <a:t> </a:t>
            </a:r>
            <a:r>
              <a:rPr lang="sl-SI" dirty="0" smtClean="0"/>
              <a:t>bi bilo </a:t>
            </a:r>
            <a:r>
              <a:rPr lang="en-GB" dirty="0" err="1" smtClean="0"/>
              <a:t>narediti</a:t>
            </a:r>
            <a:r>
              <a:rPr lang="en-GB" dirty="0" smtClean="0"/>
              <a:t> </a:t>
            </a:r>
            <a:r>
              <a:rPr lang="en-GB" dirty="0" err="1" smtClean="0"/>
              <a:t>skupni</a:t>
            </a:r>
            <a:r>
              <a:rPr lang="en-GB" dirty="0" smtClean="0"/>
              <a:t> </a:t>
            </a:r>
            <a:r>
              <a:rPr lang="en-GB" dirty="0" err="1" smtClean="0"/>
              <a:t>pilotni</a:t>
            </a:r>
            <a:r>
              <a:rPr lang="en-GB" dirty="0" smtClean="0"/>
              <a:t> </a:t>
            </a:r>
            <a:r>
              <a:rPr lang="en-GB" dirty="0" err="1" smtClean="0"/>
              <a:t>projekt</a:t>
            </a:r>
            <a:r>
              <a:rPr lang="en-GB" dirty="0" smtClean="0"/>
              <a:t>, </a:t>
            </a:r>
            <a:r>
              <a:rPr lang="en-GB" dirty="0" err="1" smtClean="0"/>
              <a:t>kjer</a:t>
            </a:r>
            <a:r>
              <a:rPr lang="en-GB" dirty="0" smtClean="0"/>
              <a:t> bi </a:t>
            </a:r>
            <a:r>
              <a:rPr lang="en-GB" dirty="0" err="1" smtClean="0"/>
              <a:t>sodelovali</a:t>
            </a:r>
            <a:r>
              <a:rPr lang="en-GB" dirty="0" smtClean="0"/>
              <a:t> </a:t>
            </a:r>
            <a:r>
              <a:rPr lang="en-GB" dirty="0" err="1" smtClean="0"/>
              <a:t>vsi</a:t>
            </a:r>
            <a:r>
              <a:rPr lang="en-GB" dirty="0" smtClean="0"/>
              <a:t> </a:t>
            </a:r>
            <a:r>
              <a:rPr lang="en-GB" dirty="0" err="1" smtClean="0"/>
              <a:t>subjekti</a:t>
            </a:r>
            <a:r>
              <a:rPr lang="en-GB" dirty="0" smtClean="0"/>
              <a:t>, </a:t>
            </a:r>
            <a:r>
              <a:rPr lang="en-GB" dirty="0" err="1" smtClean="0"/>
              <a:t>ki</a:t>
            </a:r>
            <a:r>
              <a:rPr lang="en-GB" dirty="0" smtClean="0"/>
              <a:t> se </a:t>
            </a:r>
            <a:r>
              <a:rPr lang="en-GB" dirty="0" err="1" smtClean="0"/>
              <a:t>ukvarjajo</a:t>
            </a:r>
            <a:r>
              <a:rPr lang="en-GB" dirty="0" smtClean="0"/>
              <a:t> z AMI </a:t>
            </a:r>
            <a:r>
              <a:rPr lang="en-GB" dirty="0" err="1" smtClean="0"/>
              <a:t>sistemi</a:t>
            </a:r>
            <a:r>
              <a:rPr lang="en-GB" dirty="0" smtClean="0"/>
              <a:t> (</a:t>
            </a:r>
            <a:r>
              <a:rPr lang="en-GB" dirty="0" err="1" smtClean="0"/>
              <a:t>SODO</a:t>
            </a:r>
            <a:r>
              <a:rPr lang="en-GB" dirty="0" smtClean="0"/>
              <a:t>, </a:t>
            </a:r>
            <a:r>
              <a:rPr lang="en-GB" dirty="0" err="1" smtClean="0"/>
              <a:t>vsa</a:t>
            </a:r>
            <a:r>
              <a:rPr lang="en-GB" dirty="0" smtClean="0"/>
              <a:t> </a:t>
            </a:r>
            <a:r>
              <a:rPr lang="en-GB" dirty="0" err="1" smtClean="0"/>
              <a:t>distribucijska</a:t>
            </a:r>
            <a:r>
              <a:rPr lang="en-GB" dirty="0" smtClean="0"/>
              <a:t> </a:t>
            </a:r>
            <a:r>
              <a:rPr lang="en-GB" dirty="0" err="1" smtClean="0"/>
              <a:t>podjetja</a:t>
            </a:r>
            <a:r>
              <a:rPr lang="en-GB" dirty="0" smtClean="0"/>
              <a:t>, </a:t>
            </a:r>
            <a:r>
              <a:rPr lang="en-GB" dirty="0" err="1" smtClean="0"/>
              <a:t>inštituti</a:t>
            </a:r>
            <a:r>
              <a:rPr lang="en-GB" dirty="0" smtClean="0"/>
              <a:t>, </a:t>
            </a:r>
            <a:r>
              <a:rPr lang="en-GB" dirty="0" err="1" smtClean="0"/>
              <a:t>Urad</a:t>
            </a:r>
            <a:r>
              <a:rPr lang="en-GB" dirty="0" smtClean="0"/>
              <a:t> </a:t>
            </a:r>
            <a:r>
              <a:rPr lang="en-GB" dirty="0" err="1" smtClean="0"/>
              <a:t>za</a:t>
            </a:r>
            <a:r>
              <a:rPr lang="en-GB" dirty="0" smtClean="0"/>
              <a:t> </a:t>
            </a:r>
            <a:r>
              <a:rPr lang="en-GB" dirty="0" err="1" smtClean="0"/>
              <a:t>meroslovje</a:t>
            </a:r>
            <a:r>
              <a:rPr lang="en-GB" dirty="0" smtClean="0"/>
              <a:t>, </a:t>
            </a:r>
            <a:r>
              <a:rPr lang="en-GB" dirty="0" err="1" smtClean="0"/>
              <a:t>proizvajalci</a:t>
            </a:r>
            <a:r>
              <a:rPr lang="en-GB" dirty="0" smtClean="0"/>
              <a:t> in </a:t>
            </a:r>
            <a:r>
              <a:rPr lang="en-GB" dirty="0" err="1" smtClean="0"/>
              <a:t>ostali</a:t>
            </a:r>
            <a:r>
              <a:rPr lang="en-GB" dirty="0" smtClean="0"/>
              <a:t> </a:t>
            </a:r>
            <a:r>
              <a:rPr lang="en-GB" dirty="0" err="1" smtClean="0"/>
              <a:t>akterji</a:t>
            </a:r>
            <a:r>
              <a:rPr lang="en-GB" dirty="0" smtClean="0"/>
              <a:t>).</a:t>
            </a:r>
            <a:endParaRPr lang="sl-SI" dirty="0" smtClean="0"/>
          </a:p>
          <a:p>
            <a:r>
              <a:rPr lang="sl-SI" dirty="0" smtClean="0"/>
              <a:t> </a:t>
            </a:r>
            <a:endParaRPr lang="sl-SI"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7</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35243" y="882346"/>
            <a:ext cx="7184832" cy="5216813"/>
          </a:xfrm>
          <a:prstGeom prst="rect">
            <a:avLst/>
          </a:prstGeom>
          <a:noFill/>
        </p:spPr>
        <p:txBody>
          <a:bodyPr wrap="square" rtlCol="0">
            <a:spAutoFit/>
          </a:bodyPr>
          <a:lstStyle/>
          <a:p>
            <a:pPr marL="342900" indent="-342900"/>
            <a:r>
              <a:rPr lang="en-GB" b="1" i="1" dirty="0" err="1" smtClean="0"/>
              <a:t>Vloga</a:t>
            </a:r>
            <a:r>
              <a:rPr lang="en-GB" b="1" i="1" dirty="0" smtClean="0"/>
              <a:t> </a:t>
            </a:r>
            <a:r>
              <a:rPr lang="en-GB" b="1" i="1" dirty="0" err="1" smtClean="0"/>
              <a:t>sistemskega</a:t>
            </a:r>
            <a:r>
              <a:rPr lang="en-GB" b="1" i="1" dirty="0" smtClean="0"/>
              <a:t> </a:t>
            </a:r>
            <a:r>
              <a:rPr lang="en-GB" b="1" i="1" dirty="0" err="1" smtClean="0"/>
              <a:t>operaterja</a:t>
            </a:r>
            <a:r>
              <a:rPr lang="en-GB" b="1" i="1" dirty="0" smtClean="0"/>
              <a:t> </a:t>
            </a:r>
            <a:r>
              <a:rPr lang="en-GB" b="1" i="1" dirty="0" err="1" smtClean="0"/>
              <a:t>na</a:t>
            </a:r>
            <a:r>
              <a:rPr lang="en-GB" b="1" i="1" dirty="0" smtClean="0"/>
              <a:t> </a:t>
            </a:r>
            <a:r>
              <a:rPr lang="en-GB" b="1" i="1" dirty="0" err="1" smtClean="0"/>
              <a:t>področju</a:t>
            </a:r>
            <a:r>
              <a:rPr lang="en-GB" b="1" i="1" dirty="0" smtClean="0"/>
              <a:t> </a:t>
            </a:r>
            <a:r>
              <a:rPr lang="en-GB" b="1" i="1" dirty="0" err="1" smtClean="0"/>
              <a:t>merjenja</a:t>
            </a:r>
            <a:endParaRPr lang="sl-SI" i="1" dirty="0" smtClean="0"/>
          </a:p>
          <a:p>
            <a:r>
              <a:rPr lang="sl-SI" b="1" dirty="0" smtClean="0"/>
              <a:t>S</a:t>
            </a:r>
            <a:r>
              <a:rPr lang="en-GB" b="1" dirty="0" err="1" smtClean="0"/>
              <a:t>istemski</a:t>
            </a:r>
            <a:r>
              <a:rPr lang="en-GB" b="1" dirty="0" smtClean="0"/>
              <a:t> </a:t>
            </a:r>
            <a:r>
              <a:rPr lang="en-GB" b="1" dirty="0" err="1" smtClean="0"/>
              <a:t>operater</a:t>
            </a:r>
            <a:r>
              <a:rPr lang="en-GB" b="1" dirty="0" smtClean="0"/>
              <a:t> </a:t>
            </a:r>
            <a:r>
              <a:rPr lang="sl-SI" b="1" dirty="0" smtClean="0"/>
              <a:t>naj </a:t>
            </a:r>
            <a:r>
              <a:rPr lang="en-GB" b="1" dirty="0" err="1" smtClean="0"/>
              <a:t>na</a:t>
            </a:r>
            <a:r>
              <a:rPr lang="en-GB" b="1" dirty="0" smtClean="0"/>
              <a:t> </a:t>
            </a:r>
            <a:r>
              <a:rPr lang="en-GB" b="1" dirty="0" err="1" smtClean="0"/>
              <a:t>področju</a:t>
            </a:r>
            <a:r>
              <a:rPr lang="en-GB" b="1" dirty="0" smtClean="0"/>
              <a:t> </a:t>
            </a:r>
            <a:r>
              <a:rPr lang="en-GB" b="1" dirty="0" err="1" smtClean="0"/>
              <a:t>merjenja</a:t>
            </a:r>
            <a:r>
              <a:rPr lang="en-GB" b="1" dirty="0" smtClean="0"/>
              <a:t> </a:t>
            </a:r>
            <a:r>
              <a:rPr lang="en-GB" b="1" dirty="0" err="1" smtClean="0"/>
              <a:t>obdrži</a:t>
            </a:r>
            <a:r>
              <a:rPr lang="en-GB" b="1" dirty="0" smtClean="0"/>
              <a:t> </a:t>
            </a:r>
            <a:r>
              <a:rPr lang="en-GB" b="1" dirty="0" err="1" smtClean="0"/>
              <a:t>enako</a:t>
            </a:r>
            <a:r>
              <a:rPr lang="en-GB" b="1" dirty="0" smtClean="0"/>
              <a:t> </a:t>
            </a:r>
            <a:r>
              <a:rPr lang="en-GB" b="1" dirty="0" err="1" smtClean="0"/>
              <a:t>vlogo</a:t>
            </a:r>
            <a:r>
              <a:rPr lang="en-GB" b="1" dirty="0" smtClean="0"/>
              <a:t>, </a:t>
            </a:r>
            <a:r>
              <a:rPr lang="en-GB" b="1" dirty="0" err="1" smtClean="0"/>
              <a:t>kot</a:t>
            </a:r>
            <a:r>
              <a:rPr lang="en-GB" b="1" dirty="0" smtClean="0"/>
              <a:t> </a:t>
            </a:r>
            <a:r>
              <a:rPr lang="en-GB" b="1" dirty="0" err="1" smtClean="0"/>
              <a:t>jo</a:t>
            </a:r>
            <a:r>
              <a:rPr lang="en-GB" b="1" dirty="0" smtClean="0"/>
              <a:t> je </a:t>
            </a:r>
            <a:r>
              <a:rPr lang="en-GB" b="1" dirty="0" err="1" smtClean="0"/>
              <a:t>imel</a:t>
            </a:r>
            <a:r>
              <a:rPr lang="en-GB" b="1" dirty="0" smtClean="0"/>
              <a:t> </a:t>
            </a:r>
            <a:r>
              <a:rPr lang="en-GB" b="1" dirty="0" err="1" smtClean="0"/>
              <a:t>doslej</a:t>
            </a:r>
            <a:r>
              <a:rPr lang="sl-SI" b="1" dirty="0" smtClean="0"/>
              <a:t>. </a:t>
            </a:r>
            <a:endParaRPr lang="en-GB" b="1" dirty="0" smtClean="0"/>
          </a:p>
          <a:p>
            <a:r>
              <a:rPr lang="sl-SI" b="1" dirty="0" smtClean="0">
                <a:solidFill>
                  <a:srgbClr val="00B050"/>
                </a:solidFill>
              </a:rPr>
              <a:t>Argumenti  : </a:t>
            </a:r>
          </a:p>
          <a:p>
            <a:pPr>
              <a:buFontTx/>
              <a:buChar char="-"/>
            </a:pPr>
            <a:r>
              <a:rPr lang="sl-SI" dirty="0" smtClean="0"/>
              <a:t>uvajanje novega izvajalca bi bilo </a:t>
            </a:r>
            <a:r>
              <a:rPr lang="en-GB" dirty="0" err="1" smtClean="0"/>
              <a:t>neracionalno</a:t>
            </a:r>
            <a:r>
              <a:rPr lang="sl-SI" dirty="0" smtClean="0"/>
              <a:t>, stroški previsoki,  </a:t>
            </a:r>
          </a:p>
          <a:p>
            <a:pPr>
              <a:buFontTx/>
              <a:buChar char="-"/>
            </a:pPr>
            <a:r>
              <a:rPr lang="sl-SI" dirty="0" smtClean="0"/>
              <a:t>model sistemskega operaterja zagotavlja enotnost sistema,</a:t>
            </a:r>
          </a:p>
          <a:p>
            <a:pPr>
              <a:buFontTx/>
              <a:buChar char="-"/>
            </a:pPr>
            <a:r>
              <a:rPr lang="en-GB" dirty="0" err="1" smtClean="0"/>
              <a:t>integracij</a:t>
            </a:r>
            <a:r>
              <a:rPr lang="sl-SI" dirty="0" smtClean="0"/>
              <a:t>a</a:t>
            </a:r>
            <a:r>
              <a:rPr lang="en-GB" dirty="0" smtClean="0"/>
              <a:t> </a:t>
            </a:r>
            <a:r>
              <a:rPr lang="en-GB" dirty="0" err="1" smtClean="0"/>
              <a:t>merilnih</a:t>
            </a:r>
            <a:r>
              <a:rPr lang="en-GB" dirty="0" smtClean="0"/>
              <a:t> </a:t>
            </a:r>
            <a:r>
              <a:rPr lang="en-GB" dirty="0" err="1" smtClean="0"/>
              <a:t>podatkov</a:t>
            </a:r>
            <a:r>
              <a:rPr lang="en-GB" dirty="0" smtClean="0"/>
              <a:t> v </a:t>
            </a:r>
            <a:r>
              <a:rPr lang="en-GB" dirty="0" err="1" smtClean="0"/>
              <a:t>tehnične</a:t>
            </a:r>
            <a:r>
              <a:rPr lang="en-GB" dirty="0" smtClean="0"/>
              <a:t> </a:t>
            </a:r>
            <a:r>
              <a:rPr lang="en-GB" dirty="0" err="1" smtClean="0"/>
              <a:t>procese</a:t>
            </a:r>
            <a:r>
              <a:rPr lang="en-GB" dirty="0" smtClean="0"/>
              <a:t> </a:t>
            </a:r>
            <a:r>
              <a:rPr lang="en-GB" dirty="0" err="1" smtClean="0"/>
              <a:t>za</a:t>
            </a:r>
            <a:r>
              <a:rPr lang="en-GB" dirty="0" smtClean="0"/>
              <a:t> </a:t>
            </a:r>
            <a:r>
              <a:rPr lang="en-GB" dirty="0" err="1" smtClean="0"/>
              <a:t>namene</a:t>
            </a:r>
            <a:r>
              <a:rPr lang="en-GB" dirty="0" smtClean="0"/>
              <a:t> </a:t>
            </a:r>
            <a:r>
              <a:rPr lang="en-GB" dirty="0" err="1" smtClean="0"/>
              <a:t>regulirane</a:t>
            </a:r>
            <a:r>
              <a:rPr lang="en-GB" dirty="0" smtClean="0"/>
              <a:t> </a:t>
            </a:r>
            <a:r>
              <a:rPr lang="en-GB" dirty="0" err="1" smtClean="0"/>
              <a:t>dejavnosti</a:t>
            </a:r>
            <a:r>
              <a:rPr lang="sl-SI" dirty="0" smtClean="0"/>
              <a:t>, </a:t>
            </a:r>
          </a:p>
          <a:p>
            <a:r>
              <a:rPr lang="sl-SI" dirty="0" smtClean="0"/>
              <a:t>- izkušnje  iz tujine.</a:t>
            </a:r>
            <a:r>
              <a:rPr lang="en-GB" dirty="0" smtClean="0"/>
              <a:t> </a:t>
            </a:r>
            <a:r>
              <a:rPr lang="sl-SI" dirty="0" smtClean="0"/>
              <a:t> </a:t>
            </a:r>
            <a:endParaRPr lang="sl-SI" b="1" dirty="0" smtClean="0"/>
          </a:p>
          <a:p>
            <a:r>
              <a:rPr lang="sl-SI" b="1" dirty="0" smtClean="0">
                <a:solidFill>
                  <a:srgbClr val="002060"/>
                </a:solidFill>
              </a:rPr>
              <a:t>Opozorila: </a:t>
            </a:r>
          </a:p>
          <a:p>
            <a:r>
              <a:rPr lang="sl-SI" dirty="0" smtClean="0"/>
              <a:t>- </a:t>
            </a:r>
            <a:r>
              <a:rPr lang="en-GB" dirty="0" err="1" smtClean="0"/>
              <a:t>večji</a:t>
            </a:r>
            <a:r>
              <a:rPr lang="en-GB" dirty="0" smtClean="0"/>
              <a:t> </a:t>
            </a:r>
            <a:r>
              <a:rPr lang="en-GB" dirty="0" err="1" smtClean="0"/>
              <a:t>poudarek</a:t>
            </a:r>
            <a:r>
              <a:rPr lang="en-GB" dirty="0" smtClean="0"/>
              <a:t> </a:t>
            </a:r>
            <a:r>
              <a:rPr lang="en-GB" dirty="0" err="1" smtClean="0"/>
              <a:t>na</a:t>
            </a:r>
            <a:r>
              <a:rPr lang="en-GB" dirty="0" smtClean="0"/>
              <a:t> </a:t>
            </a:r>
            <a:r>
              <a:rPr lang="en-GB" dirty="0" err="1" smtClean="0"/>
              <a:t>področju</a:t>
            </a:r>
            <a:r>
              <a:rPr lang="en-GB" dirty="0" smtClean="0"/>
              <a:t> </a:t>
            </a:r>
            <a:r>
              <a:rPr lang="en-GB" dirty="0" err="1" smtClean="0"/>
              <a:t>validacij</a:t>
            </a:r>
            <a:r>
              <a:rPr lang="en-GB" dirty="0" smtClean="0"/>
              <a:t> </a:t>
            </a:r>
            <a:r>
              <a:rPr lang="en-GB" dirty="0" err="1" smtClean="0"/>
              <a:t>merilnih</a:t>
            </a:r>
            <a:r>
              <a:rPr lang="en-GB" dirty="0" smtClean="0"/>
              <a:t> </a:t>
            </a:r>
            <a:r>
              <a:rPr lang="en-GB" dirty="0" err="1" smtClean="0"/>
              <a:t>rezultatov</a:t>
            </a:r>
            <a:r>
              <a:rPr lang="sl-SI" dirty="0" smtClean="0"/>
              <a:t>, </a:t>
            </a:r>
          </a:p>
          <a:p>
            <a:r>
              <a:rPr lang="sl-SI" dirty="0" smtClean="0"/>
              <a:t>- razrešiti </a:t>
            </a:r>
            <a:r>
              <a:rPr lang="en-GB" dirty="0" err="1" smtClean="0"/>
              <a:t>nerazumevanje</a:t>
            </a:r>
            <a:r>
              <a:rPr lang="en-GB" dirty="0" smtClean="0"/>
              <a:t> </a:t>
            </a:r>
            <a:r>
              <a:rPr lang="en-GB" dirty="0" err="1" smtClean="0"/>
              <a:t>odjemalcev</a:t>
            </a:r>
            <a:r>
              <a:rPr lang="en-GB" dirty="0" smtClean="0"/>
              <a:t> </a:t>
            </a:r>
            <a:r>
              <a:rPr lang="en-GB" dirty="0" err="1" smtClean="0"/>
              <a:t>glede</a:t>
            </a:r>
            <a:r>
              <a:rPr lang="en-GB" dirty="0" smtClean="0"/>
              <a:t> </a:t>
            </a:r>
            <a:r>
              <a:rPr lang="en-GB" dirty="0" err="1" smtClean="0"/>
              <a:t>lastništva</a:t>
            </a:r>
            <a:r>
              <a:rPr lang="en-GB" dirty="0" smtClean="0"/>
              <a:t> </a:t>
            </a:r>
            <a:r>
              <a:rPr lang="en-GB" dirty="0" err="1" smtClean="0"/>
              <a:t>merilnih</a:t>
            </a:r>
            <a:r>
              <a:rPr lang="en-GB" dirty="0" smtClean="0"/>
              <a:t> </a:t>
            </a:r>
            <a:r>
              <a:rPr lang="en-GB" dirty="0" err="1" smtClean="0"/>
              <a:t>naprav</a:t>
            </a:r>
            <a:r>
              <a:rPr lang="sl-SI" dirty="0" smtClean="0"/>
              <a:t>.</a:t>
            </a:r>
            <a:endParaRPr lang="sl-SI"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8</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723900" y="818983"/>
            <a:ext cx="8143875" cy="4524315"/>
          </a:xfrm>
          <a:prstGeom prst="rect">
            <a:avLst/>
          </a:prstGeom>
          <a:noFill/>
        </p:spPr>
        <p:txBody>
          <a:bodyPr wrap="square" rtlCol="0">
            <a:spAutoFit/>
          </a:bodyPr>
          <a:lstStyle/>
          <a:p>
            <a:r>
              <a:rPr lang="sl-SI" b="1" i="1" dirty="0" smtClean="0"/>
              <a:t>Časovni okvir za uvajanje sistema naprednega merjenja  </a:t>
            </a:r>
            <a:endParaRPr lang="sl-SI" b="1" dirty="0" smtClean="0"/>
          </a:p>
          <a:p>
            <a:pPr marL="342900" indent="-342900"/>
            <a:endParaRPr lang="sl-SI" b="1" dirty="0" smtClean="0"/>
          </a:p>
          <a:p>
            <a:pPr marL="342900" indent="-342900"/>
            <a:r>
              <a:rPr lang="sl-SI" b="1" dirty="0" err="1" smtClean="0"/>
              <a:t>EE</a:t>
            </a:r>
            <a:r>
              <a:rPr lang="sl-SI" b="1" dirty="0" smtClean="0"/>
              <a:t>: 2 leti  do 10 let</a:t>
            </a:r>
          </a:p>
          <a:p>
            <a:r>
              <a:rPr lang="sl-SI" b="1" dirty="0" err="1" smtClean="0"/>
              <a:t>ZP</a:t>
            </a:r>
            <a:r>
              <a:rPr lang="sl-SI" b="1" dirty="0" smtClean="0"/>
              <a:t>: 10 do 15 let</a:t>
            </a:r>
          </a:p>
          <a:p>
            <a:r>
              <a:rPr lang="sl-SI" b="1" dirty="0" smtClean="0">
                <a:solidFill>
                  <a:srgbClr val="00B050"/>
                </a:solidFill>
              </a:rPr>
              <a:t>Argumenti za daljši rok : </a:t>
            </a:r>
          </a:p>
          <a:p>
            <a:pPr>
              <a:buFontTx/>
              <a:buChar char="-"/>
            </a:pPr>
            <a:r>
              <a:rPr lang="sl-SI" dirty="0" smtClean="0"/>
              <a:t>nižji stroški zamenjave obstoječih števcev, ki še niso popolnoma amortizirani, </a:t>
            </a:r>
          </a:p>
          <a:p>
            <a:pPr>
              <a:buFontTx/>
              <a:buChar char="-"/>
            </a:pPr>
            <a:r>
              <a:rPr lang="sl-SI" dirty="0" smtClean="0"/>
              <a:t>usklajevanje množičnega uvajanja z zamenjavami po naravni poti in certificiranjem.</a:t>
            </a:r>
            <a:endParaRPr lang="sl-SI" b="1" dirty="0" smtClean="0"/>
          </a:p>
          <a:p>
            <a:r>
              <a:rPr lang="sl-SI" b="1" dirty="0" smtClean="0">
                <a:solidFill>
                  <a:srgbClr val="FF0000"/>
                </a:solidFill>
              </a:rPr>
              <a:t>Argumenti za krajši rok: </a:t>
            </a:r>
            <a:r>
              <a:rPr lang="sl-SI" dirty="0" smtClean="0"/>
              <a:t>maksimiziranje učinkov za uporabnike sistema, tehnološka enotnost, nediskriminatornost do odjemalcev. </a:t>
            </a:r>
          </a:p>
          <a:p>
            <a:r>
              <a:rPr lang="sl-SI" b="1" dirty="0" smtClean="0">
                <a:solidFill>
                  <a:srgbClr val="002060"/>
                </a:solidFill>
              </a:rPr>
              <a:t>Opozorila: </a:t>
            </a:r>
            <a:r>
              <a:rPr lang="sl-SI" dirty="0" smtClean="0"/>
              <a:t>kadrovske</a:t>
            </a:r>
            <a:r>
              <a:rPr lang="sl-SI" b="1" dirty="0" smtClean="0"/>
              <a:t> </a:t>
            </a:r>
            <a:r>
              <a:rPr lang="sl-SI" dirty="0" smtClean="0"/>
              <a:t>omejitve podjetij. </a:t>
            </a:r>
            <a:endParaRPr lang="sl-SI"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Ograda datuma 3"/>
          <p:cNvSpPr>
            <a:spLocks noGrp="1"/>
          </p:cNvSpPr>
          <p:nvPr>
            <p:ph type="dt" sz="quarter" idx="10"/>
          </p:nvPr>
        </p:nvSpPr>
        <p:spPr>
          <a:noFill/>
        </p:spPr>
        <p:txBody>
          <a:bodyPr/>
          <a:lstStyle/>
          <a:p>
            <a:r>
              <a:rPr lang="sl-SI" dirty="0" smtClean="0"/>
              <a:t>Junij 2011</a:t>
            </a:r>
          </a:p>
        </p:txBody>
      </p:sp>
      <p:sp>
        <p:nvSpPr>
          <p:cNvPr id="16388" name="Ograda številke diapozitiva 4"/>
          <p:cNvSpPr>
            <a:spLocks noGrp="1"/>
          </p:cNvSpPr>
          <p:nvPr>
            <p:ph type="sldNum" sz="quarter" idx="11"/>
          </p:nvPr>
        </p:nvSpPr>
        <p:spPr>
          <a:noFill/>
        </p:spPr>
        <p:txBody>
          <a:bodyPr/>
          <a:lstStyle/>
          <a:p>
            <a:fld id="{56098238-417A-4554-B9BC-BF99D6A0422D}" type="slidenum">
              <a:rPr lang="sl-SI" smtClean="0"/>
              <a:pPr/>
              <a:t>9</a:t>
            </a:fld>
            <a:endParaRPr lang="sl-SI" smtClean="0">
              <a:solidFill>
                <a:schemeClr val="tx1"/>
              </a:solidFill>
            </a:endParaRPr>
          </a:p>
        </p:txBody>
      </p:sp>
      <p:sp>
        <p:nvSpPr>
          <p:cNvPr id="16389" name="Ograda noge 5"/>
          <p:cNvSpPr>
            <a:spLocks noGrp="1"/>
          </p:cNvSpPr>
          <p:nvPr>
            <p:ph type="ftr" sz="quarter" idx="12"/>
          </p:nvPr>
        </p:nvSpPr>
        <p:spPr>
          <a:noFill/>
        </p:spPr>
        <p:txBody>
          <a:bodyPr/>
          <a:lstStyle/>
          <a:p>
            <a:pPr>
              <a:lnSpc>
                <a:spcPct val="90000"/>
              </a:lnSpc>
              <a:spcBef>
                <a:spcPct val="0"/>
              </a:spcBef>
            </a:pPr>
            <a:r>
              <a:rPr lang="sl-SI" dirty="0" smtClean="0">
                <a:solidFill>
                  <a:schemeClr val="tx2"/>
                </a:solidFill>
              </a:rPr>
              <a:t>Uvajanje sistema naprednega merjenja  </a:t>
            </a:r>
            <a:endParaRPr lang="en-US" dirty="0" smtClean="0">
              <a:solidFill>
                <a:schemeClr val="tx2"/>
              </a:solidFill>
            </a:endParaRPr>
          </a:p>
        </p:txBody>
      </p:sp>
      <p:sp>
        <p:nvSpPr>
          <p:cNvPr id="16390" name="Rectangle 2"/>
          <p:cNvSpPr>
            <a:spLocks noGrp="1" noChangeArrowheads="1"/>
          </p:cNvSpPr>
          <p:nvPr>
            <p:ph type="title"/>
          </p:nvPr>
        </p:nvSpPr>
        <p:spPr>
          <a:xfrm>
            <a:off x="1444624" y="0"/>
            <a:ext cx="7977671" cy="685800"/>
          </a:xfrm>
        </p:spPr>
        <p:txBody>
          <a:bodyPr/>
          <a:lstStyle/>
          <a:p>
            <a:pPr>
              <a:lnSpc>
                <a:spcPct val="90000"/>
              </a:lnSpc>
            </a:pPr>
            <a:r>
              <a:rPr lang="sl-SI" dirty="0" smtClean="0"/>
              <a:t>Uvajanje in delovanje</a:t>
            </a:r>
          </a:p>
        </p:txBody>
      </p:sp>
      <p:sp>
        <p:nvSpPr>
          <p:cNvPr id="16391" name="Elipsa 13"/>
          <p:cNvSpPr>
            <a:spLocks noChangeArrowheads="1"/>
          </p:cNvSpPr>
          <p:nvPr/>
        </p:nvSpPr>
        <p:spPr bwMode="auto">
          <a:xfrm>
            <a:off x="2781300" y="1762125"/>
            <a:ext cx="1076325" cy="971550"/>
          </a:xfrm>
          <a:prstGeom prst="ellipse">
            <a:avLst/>
          </a:prstGeom>
          <a:noFill/>
          <a:ln w="9525" algn="ctr">
            <a:noFill/>
            <a:round/>
            <a:headEnd/>
            <a:tailEnd/>
          </a:ln>
        </p:spPr>
        <p:txBody>
          <a:bodyPr tIns="0" rIns="0" bIns="0"/>
          <a:lstStyle/>
          <a:p>
            <a:endParaRPr lang="en-GB"/>
          </a:p>
        </p:txBody>
      </p:sp>
      <p:sp>
        <p:nvSpPr>
          <p:cNvPr id="16392" name="Desna puščica 13"/>
          <p:cNvSpPr>
            <a:spLocks noChangeArrowheads="1"/>
          </p:cNvSpPr>
          <p:nvPr/>
        </p:nvSpPr>
        <p:spPr bwMode="auto">
          <a:xfrm>
            <a:off x="6791325" y="1724025"/>
            <a:ext cx="514350" cy="323850"/>
          </a:xfrm>
          <a:prstGeom prst="rightArrow">
            <a:avLst>
              <a:gd name="adj1" fmla="val 50000"/>
              <a:gd name="adj2" fmla="val 50000"/>
            </a:avLst>
          </a:prstGeom>
          <a:noFill/>
          <a:ln w="9525" algn="ctr">
            <a:noFill/>
            <a:round/>
            <a:headEnd/>
            <a:tailEnd/>
          </a:ln>
        </p:spPr>
        <p:txBody>
          <a:bodyPr tIns="0" rIns="0" bIns="0"/>
          <a:lstStyle/>
          <a:p>
            <a:endParaRPr lang="en-GB">
              <a:solidFill>
                <a:srgbClr val="00B0F0"/>
              </a:solidFill>
            </a:endParaRPr>
          </a:p>
        </p:txBody>
      </p:sp>
      <p:sp>
        <p:nvSpPr>
          <p:cNvPr id="16394" name="Pravokotnik 14"/>
          <p:cNvSpPr>
            <a:spLocks noChangeArrowheads="1"/>
          </p:cNvSpPr>
          <p:nvPr/>
        </p:nvSpPr>
        <p:spPr bwMode="auto">
          <a:xfrm>
            <a:off x="3962400" y="1190625"/>
            <a:ext cx="1457325" cy="771525"/>
          </a:xfrm>
          <a:prstGeom prst="rect">
            <a:avLst/>
          </a:prstGeom>
          <a:noFill/>
          <a:ln w="9525" algn="ctr">
            <a:noFill/>
            <a:round/>
            <a:headEnd/>
            <a:tailEnd/>
          </a:ln>
        </p:spPr>
        <p:txBody>
          <a:bodyPr tIns="0" rIns="0" bIns="0"/>
          <a:lstStyle/>
          <a:p>
            <a:endParaRPr lang="en-GB"/>
          </a:p>
        </p:txBody>
      </p:sp>
      <p:sp>
        <p:nvSpPr>
          <p:cNvPr id="12" name="PoljeZBesedilom 11"/>
          <p:cNvSpPr txBox="1"/>
          <p:nvPr/>
        </p:nvSpPr>
        <p:spPr>
          <a:xfrm>
            <a:off x="1343770" y="1789044"/>
            <a:ext cx="7028953" cy="784830"/>
          </a:xfrm>
          <a:prstGeom prst="rect">
            <a:avLst/>
          </a:prstGeom>
          <a:noFill/>
        </p:spPr>
        <p:txBody>
          <a:bodyPr wrap="square" rtlCol="0">
            <a:spAutoFit/>
          </a:bodyPr>
          <a:lstStyle/>
          <a:p>
            <a:pPr marL="342900" indent="-342900"/>
            <a:endParaRPr lang="sl-SI" dirty="0" smtClean="0"/>
          </a:p>
          <a:p>
            <a:endParaRPr lang="en-GB" dirty="0"/>
          </a:p>
        </p:txBody>
      </p:sp>
      <p:sp>
        <p:nvSpPr>
          <p:cNvPr id="10" name="PoljeZBesedilom 9"/>
          <p:cNvSpPr txBox="1"/>
          <p:nvPr/>
        </p:nvSpPr>
        <p:spPr>
          <a:xfrm>
            <a:off x="1089328" y="707665"/>
            <a:ext cx="7251590" cy="5216813"/>
          </a:xfrm>
          <a:prstGeom prst="rect">
            <a:avLst/>
          </a:prstGeom>
          <a:noFill/>
        </p:spPr>
        <p:txBody>
          <a:bodyPr wrap="square" rtlCol="0">
            <a:spAutoFit/>
          </a:bodyPr>
          <a:lstStyle/>
          <a:p>
            <a:r>
              <a:rPr lang="en-GB" b="1" i="1" dirty="0" err="1" smtClean="0"/>
              <a:t>Financiranje</a:t>
            </a:r>
            <a:r>
              <a:rPr lang="en-GB" b="1" i="1" dirty="0" smtClean="0"/>
              <a:t> </a:t>
            </a:r>
            <a:r>
              <a:rPr lang="en-GB" b="1" i="1" dirty="0" err="1" smtClean="0"/>
              <a:t>sistema</a:t>
            </a:r>
            <a:r>
              <a:rPr lang="en-GB" b="1" i="1" dirty="0" smtClean="0"/>
              <a:t> </a:t>
            </a:r>
            <a:r>
              <a:rPr lang="en-GB" b="1" i="1" dirty="0" err="1" smtClean="0"/>
              <a:t>naprednega</a:t>
            </a:r>
            <a:r>
              <a:rPr lang="en-GB" b="1" i="1" dirty="0" smtClean="0"/>
              <a:t> </a:t>
            </a:r>
            <a:r>
              <a:rPr lang="en-GB" b="1" i="1" dirty="0" err="1" smtClean="0"/>
              <a:t>merjenja</a:t>
            </a:r>
            <a:endParaRPr lang="en-GB" dirty="0" smtClean="0"/>
          </a:p>
          <a:p>
            <a:r>
              <a:rPr lang="sl-SI" i="1" dirty="0" smtClean="0"/>
              <a:t> </a:t>
            </a:r>
            <a:endParaRPr lang="sl-SI" b="1" dirty="0" smtClean="0"/>
          </a:p>
          <a:p>
            <a:pPr marL="342900" indent="-342900">
              <a:buFont typeface="+mj-lt"/>
              <a:buAutoNum type="arabicPeriod"/>
            </a:pPr>
            <a:r>
              <a:rPr lang="sl-SI" b="1" dirty="0" smtClean="0"/>
              <a:t>dodatek k </a:t>
            </a:r>
            <a:r>
              <a:rPr lang="sl-SI" b="1" dirty="0" err="1" smtClean="0"/>
              <a:t>omrežnini</a:t>
            </a:r>
            <a:r>
              <a:rPr lang="sl-SI" b="1" dirty="0" smtClean="0"/>
              <a:t>,</a:t>
            </a:r>
          </a:p>
          <a:p>
            <a:pPr marL="342900" indent="-342900">
              <a:buFont typeface="+mj-lt"/>
              <a:buAutoNum type="arabicPeriod"/>
            </a:pPr>
            <a:r>
              <a:rPr lang="sl-SI" b="1" dirty="0" err="1" smtClean="0"/>
              <a:t>regulativni</a:t>
            </a:r>
            <a:r>
              <a:rPr lang="sl-SI" b="1" dirty="0" smtClean="0"/>
              <a:t> mehanizem (spodbude),</a:t>
            </a:r>
          </a:p>
          <a:p>
            <a:pPr marL="342900" indent="-342900">
              <a:buFont typeface="+mj-lt"/>
              <a:buAutoNum type="arabicPeriod"/>
            </a:pPr>
            <a:r>
              <a:rPr lang="sl-SI" b="1" dirty="0" smtClean="0"/>
              <a:t>prispevek URE,</a:t>
            </a:r>
          </a:p>
          <a:p>
            <a:pPr marL="342900" indent="-342900">
              <a:buFont typeface="+mj-lt"/>
              <a:buAutoNum type="arabicPeriod"/>
            </a:pPr>
            <a:r>
              <a:rPr lang="sl-SI" b="1" dirty="0" smtClean="0"/>
              <a:t>evropska sredstva za zmanjšanje toplogrednih izpustov in energetsko učinkovitost, </a:t>
            </a:r>
          </a:p>
          <a:p>
            <a:pPr marL="342900" indent="-342900">
              <a:buFont typeface="+mj-lt"/>
              <a:buAutoNum type="arabicPeriod"/>
            </a:pPr>
            <a:r>
              <a:rPr lang="sl-SI" b="1" dirty="0" smtClean="0"/>
              <a:t>sredstva sistemskega operaterja,</a:t>
            </a:r>
          </a:p>
          <a:p>
            <a:pPr marL="342900" indent="-342900">
              <a:buFont typeface="+mj-lt"/>
              <a:buAutoNum type="arabicPeriod"/>
            </a:pPr>
            <a:r>
              <a:rPr lang="sl-SI" b="1" dirty="0" smtClean="0"/>
              <a:t>ne obremenjevati potrošnika.</a:t>
            </a:r>
          </a:p>
          <a:p>
            <a:r>
              <a:rPr lang="sl-SI" b="1" dirty="0" smtClean="0">
                <a:solidFill>
                  <a:srgbClr val="00B050"/>
                </a:solidFill>
              </a:rPr>
              <a:t>Argumenti: </a:t>
            </a:r>
            <a:r>
              <a:rPr lang="sl-SI" dirty="0" smtClean="0"/>
              <a:t>dolgoročno se bodo stroški znižali (1), </a:t>
            </a:r>
            <a:r>
              <a:rPr lang="en-GB" dirty="0" err="1" smtClean="0"/>
              <a:t>višji</a:t>
            </a:r>
            <a:r>
              <a:rPr lang="en-GB" dirty="0" smtClean="0"/>
              <a:t> </a:t>
            </a:r>
            <a:r>
              <a:rPr lang="en-GB" dirty="0" err="1" smtClean="0"/>
              <a:t>donos</a:t>
            </a:r>
            <a:r>
              <a:rPr lang="en-GB" dirty="0" smtClean="0"/>
              <a:t> </a:t>
            </a:r>
            <a:r>
              <a:rPr lang="en-GB" dirty="0" err="1" smtClean="0"/>
              <a:t>za</a:t>
            </a:r>
            <a:r>
              <a:rPr lang="en-GB" dirty="0" smtClean="0"/>
              <a:t> </a:t>
            </a:r>
            <a:r>
              <a:rPr lang="en-GB" dirty="0" err="1" smtClean="0"/>
              <a:t>sistem</a:t>
            </a:r>
            <a:r>
              <a:rPr lang="en-GB" dirty="0" smtClean="0"/>
              <a:t> </a:t>
            </a:r>
            <a:r>
              <a:rPr lang="en-GB" dirty="0" err="1" smtClean="0"/>
              <a:t>naprednega</a:t>
            </a:r>
            <a:r>
              <a:rPr lang="en-GB" dirty="0" smtClean="0"/>
              <a:t> </a:t>
            </a:r>
            <a:r>
              <a:rPr lang="en-GB" dirty="0" err="1" smtClean="0"/>
              <a:t>merjenja</a:t>
            </a:r>
            <a:r>
              <a:rPr lang="en-GB" dirty="0" smtClean="0"/>
              <a:t>, </a:t>
            </a:r>
            <a:r>
              <a:rPr lang="sl-SI" dirty="0" smtClean="0"/>
              <a:t>ter </a:t>
            </a:r>
            <a:r>
              <a:rPr lang="en-GB" dirty="0" err="1" smtClean="0"/>
              <a:t>povečanje</a:t>
            </a:r>
            <a:r>
              <a:rPr lang="en-GB" dirty="0" smtClean="0"/>
              <a:t> </a:t>
            </a:r>
            <a:r>
              <a:rPr lang="en-GB" dirty="0" err="1" smtClean="0"/>
              <a:t>ekonomske</a:t>
            </a:r>
            <a:r>
              <a:rPr lang="en-GB" dirty="0" smtClean="0"/>
              <a:t> </a:t>
            </a:r>
            <a:r>
              <a:rPr lang="en-GB" dirty="0" err="1" smtClean="0"/>
              <a:t>učinkovitosti</a:t>
            </a:r>
            <a:r>
              <a:rPr lang="en-GB" dirty="0" smtClean="0"/>
              <a:t> </a:t>
            </a:r>
            <a:r>
              <a:rPr lang="en-GB" dirty="0" err="1" smtClean="0"/>
              <a:t>merjenja</a:t>
            </a:r>
            <a:r>
              <a:rPr lang="sl-SI" dirty="0" smtClean="0"/>
              <a:t>(2).</a:t>
            </a:r>
          </a:p>
          <a:p>
            <a:r>
              <a:rPr lang="sl-SI" b="1" dirty="0" smtClean="0">
                <a:solidFill>
                  <a:srgbClr val="002060"/>
                </a:solidFill>
              </a:rPr>
              <a:t>Opozorila: </a:t>
            </a:r>
            <a:r>
              <a:rPr lang="sl-SI" dirty="0" smtClean="0"/>
              <a:t>negativni odziv pri odjemalcih (1), financiranje po koristih. </a:t>
            </a:r>
            <a:endParaRPr lang="sl-SI"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NG prezentacija">
  <a:themeElements>
    <a:clrScheme name="ANG prezentacij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NG prezentacija">
      <a:majorFont>
        <a:latin typeface="Verdana"/>
        <a:ea typeface=""/>
        <a:cs typeface=""/>
      </a:majorFont>
      <a:minorFont>
        <a:latin typeface="Verdan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0" rIns="0" bIns="0" numCol="1" anchor="t" anchorCtr="0" compatLnSpc="1">
        <a:prstTxWarp prst="textNoShape">
          <a:avLst/>
        </a:prstTxWarp>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l-SI"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0" rIns="0" bIns="0" numCol="1" anchor="t" anchorCtr="0" compatLnSpc="1">
        <a:prstTxWarp prst="textNoShape">
          <a:avLst/>
        </a:prstTxWarp>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l-SI"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ANG prezentacij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G prezentacij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G prezentacij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G prezentacij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G prezentacij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G prezentacij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G prezentacij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464160D2CCA0649B8A08A78A946BA27" ma:contentTypeVersion="0" ma:contentTypeDescription="Create a new document." ma:contentTypeScope="" ma:versionID="971ddf2d785b9ac6292640995e157b28">
  <xsd:schema xmlns:xsd="http://www.w3.org/2001/XMLSchema" xmlns:p="http://schemas.microsoft.com/office/2006/metadata/properties" targetNamespace="http://schemas.microsoft.com/office/2006/metadata/properties" ma:root="true" ma:fieldsID="b32b162f99ef1301f6ec7b498ff5f42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983A5AA-6798-4A97-8615-E561EA6FAC6A}">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4518877D-5C8A-4DD7-AC4B-F434BF2D6737}">
  <ds:schemaRefs>
    <ds:schemaRef ds:uri="http://schemas.microsoft.com/sharepoint/v3/contenttype/forms"/>
  </ds:schemaRefs>
</ds:datastoreItem>
</file>

<file path=customXml/itemProps3.xml><?xml version="1.0" encoding="utf-8"?>
<ds:datastoreItem xmlns:ds="http://schemas.openxmlformats.org/officeDocument/2006/customXml" ds:itemID="{EB867D56-8EDB-4D9A-A43C-39EB18E91B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ANG prezentacija</Template>
  <TotalTime>5328</TotalTime>
  <Words>3892</Words>
  <Application>Microsoft Office PowerPoint</Application>
  <PresentationFormat>Diaprojekcija na zaslonu (4:3)</PresentationFormat>
  <Paragraphs>750</Paragraphs>
  <Slides>37</Slides>
  <Notes>37</Notes>
  <HiddenSlides>0</HiddenSlides>
  <MMClips>0</MMClips>
  <ScaleCrop>false</ScaleCrop>
  <HeadingPairs>
    <vt:vector size="4" baseType="variant">
      <vt:variant>
        <vt:lpstr>Tema</vt:lpstr>
      </vt:variant>
      <vt:variant>
        <vt:i4>1</vt:i4>
      </vt:variant>
      <vt:variant>
        <vt:lpstr>Naslovi diapozitivov</vt:lpstr>
      </vt:variant>
      <vt:variant>
        <vt:i4>37</vt:i4>
      </vt:variant>
    </vt:vector>
  </HeadingPairs>
  <TitlesOfParts>
    <vt:vector size="38" baseType="lpstr">
      <vt:lpstr>ANG prezentacija</vt:lpstr>
      <vt:lpstr>Diapozitiv 1</vt:lpstr>
      <vt:lpstr>          Dnevni red</vt:lpstr>
      <vt:lpstr>Smernice agencije pri obravnavi odgovorov</vt:lpstr>
      <vt:lpstr>Bistvena poglavja</vt:lpstr>
      <vt:lpstr>Uvajanje in delovanje</vt:lpstr>
      <vt:lpstr>Uvajanje in delovanje</vt:lpstr>
      <vt:lpstr>Uvajanje in delovanje</vt:lpstr>
      <vt:lpstr>Uvajanje in delovanje</vt:lpstr>
      <vt:lpstr>Uvajanje in delovanje</vt:lpstr>
      <vt:lpstr>Uvajanje in delovanje</vt:lpstr>
      <vt:lpstr>Uvajanje in delovanje</vt:lpstr>
      <vt:lpstr>Uvajanje in delovanje</vt:lpstr>
      <vt:lpstr>Uvajanje in delovanje</vt:lpstr>
      <vt:lpstr>Uvajanje in delovanje</vt:lpstr>
      <vt:lpstr>Storitve za odjemalca</vt:lpstr>
      <vt:lpstr>Storitve za odjemalca </vt:lpstr>
      <vt:lpstr>Storitve za odjemalca (EE)</vt:lpstr>
      <vt:lpstr>Storitve za odjemalca (EE)</vt:lpstr>
      <vt:lpstr>Podatki</vt:lpstr>
      <vt:lpstr>Podatki (EE)</vt:lpstr>
      <vt:lpstr>Podatki</vt:lpstr>
      <vt:lpstr>Tehnika &amp; funkcionalnosti</vt:lpstr>
      <vt:lpstr>Tehnika &amp; funkcionalnosti (EE)</vt:lpstr>
      <vt:lpstr>Tehnika &amp; funkcionalnosti</vt:lpstr>
      <vt:lpstr>Tehnika &amp; funkcionalnosti</vt:lpstr>
      <vt:lpstr>Tehnika &amp; funkcionalnosti</vt:lpstr>
      <vt:lpstr>Tehnika &amp; funkcionalnosti</vt:lpstr>
      <vt:lpstr>Tehnika &amp; funkcionalnosti</vt:lpstr>
      <vt:lpstr>Tehnika &amp; funkcionalnosti</vt:lpstr>
      <vt:lpstr>Zakoni &amp; standardi</vt:lpstr>
      <vt:lpstr>    PSCPO in  SKUPNA INFRASTRUKTURA ZA  EE,ZP,VODA,TOPLOTA  </vt:lpstr>
      <vt:lpstr> </vt:lpstr>
      <vt:lpstr> </vt:lpstr>
      <vt:lpstr> FINANCIRANJE  </vt:lpstr>
      <vt:lpstr>STORITVE </vt:lpstr>
      <vt:lpstr>Razprava </vt:lpstr>
      <vt:lpstr>                 Kako naprej</vt:lpstr>
    </vt:vector>
  </TitlesOfParts>
  <Company>Javna agencija RS za energijo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NASLOV PREDAVANJA</dc:title>
  <dc:creator>Vasilije Vasič</dc:creator>
  <cp:lastModifiedBy>Rok Kšela</cp:lastModifiedBy>
  <cp:revision>551</cp:revision>
  <dcterms:created xsi:type="dcterms:W3CDTF">2009-10-16T06:54:20Z</dcterms:created>
  <dcterms:modified xsi:type="dcterms:W3CDTF">2011-06-10T09:28:09Z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0x0101000464160D2CCA0649B8A08A78A946BA27</vt:lpwstr>
  </property>
</Properties>
</file>