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60" r:id="rId5"/>
    <p:sldId id="263" r:id="rId6"/>
    <p:sldId id="268" r:id="rId7"/>
    <p:sldId id="264" r:id="rId8"/>
    <p:sldId id="262" r:id="rId9"/>
    <p:sldId id="265" r:id="rId10"/>
    <p:sldId id="266" r:id="rId11"/>
    <p:sldId id="267" r:id="rId12"/>
    <p:sldId id="258" r:id="rId13"/>
  </p:sldIdLst>
  <p:sldSz cx="9144000" cy="6858000" type="screen4x3"/>
  <p:notesSz cx="6781800" cy="9926638"/>
  <p:defaultTextStyle>
    <a:defPPr>
      <a:defRPr lang="sl-SI"/>
    </a:defPPr>
    <a:lvl1pPr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273E"/>
    <a:srgbClr val="5598D8"/>
    <a:srgbClr val="8DB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53" autoAdjust="0"/>
  </p:normalViewPr>
  <p:slideViewPr>
    <p:cSldViewPr>
      <p:cViewPr varScale="1">
        <p:scale>
          <a:sx n="107" d="100"/>
          <a:sy n="107" d="100"/>
        </p:scale>
        <p:origin x="-10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78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3020" y="0"/>
            <a:ext cx="293878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6"/>
            <a:ext cx="293878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3020" y="9430306"/>
            <a:ext cx="293878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fld id="{7BD16146-4D65-4584-AD30-1ECC1EA7C8BB}" type="slidenum">
              <a:rPr lang="sl-SI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78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3020" y="0"/>
            <a:ext cx="293878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9638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240" y="4715153"/>
            <a:ext cx="497332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3878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3020" y="9430306"/>
            <a:ext cx="293878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fld id="{EC38ED2E-3C50-48CA-B0AB-2AA806D2F770}" type="slidenum">
              <a:rPr lang="sl-SI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grada stranske slik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Ograda opomb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GB" dirty="0" smtClean="0"/>
          </a:p>
        </p:txBody>
      </p:sp>
      <p:sp>
        <p:nvSpPr>
          <p:cNvPr id="24580" name="Ograda številke diapoz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0B83F0-60FB-4E8A-B331-A5071D0A23AD}" type="slidenum">
              <a:rPr lang="sl-SI" smtClean="0"/>
              <a:pPr/>
              <a:t>1</a:t>
            </a:fld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grada stranske slik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Ograda opomb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GB" dirty="0" smtClean="0"/>
          </a:p>
        </p:txBody>
      </p:sp>
      <p:sp>
        <p:nvSpPr>
          <p:cNvPr id="24580" name="Ograda številke diapoz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0B83F0-60FB-4E8A-B331-A5071D0A23AD}" type="slidenum">
              <a:rPr lang="sl-SI" smtClean="0"/>
              <a:pPr/>
              <a:t>2</a:t>
            </a:fld>
            <a:endParaRPr 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grada stranske slik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Ograda opomb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GB" dirty="0" smtClean="0"/>
          </a:p>
        </p:txBody>
      </p:sp>
      <p:sp>
        <p:nvSpPr>
          <p:cNvPr id="24580" name="Ograda številke diapoz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0B83F0-60FB-4E8A-B331-A5071D0A23AD}" type="slidenum">
              <a:rPr lang="sl-SI" smtClean="0"/>
              <a:pPr/>
              <a:t>3</a:t>
            </a:fld>
            <a:endParaRPr 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grada stranske slik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Ograda opomb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GB" dirty="0" smtClean="0"/>
          </a:p>
        </p:txBody>
      </p:sp>
      <p:sp>
        <p:nvSpPr>
          <p:cNvPr id="24580" name="Ograda številke diapoz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0B83F0-60FB-4E8A-B331-A5071D0A23AD}" type="slidenum">
              <a:rPr lang="sl-SI" smtClean="0"/>
              <a:pPr/>
              <a:t>4</a:t>
            </a:fld>
            <a:endParaRPr 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grada stranske slik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Ograda opomb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GB" dirty="0" smtClean="0"/>
          </a:p>
        </p:txBody>
      </p:sp>
      <p:sp>
        <p:nvSpPr>
          <p:cNvPr id="24580" name="Ograda številke diapoz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0B83F0-60FB-4E8A-B331-A5071D0A23AD}" type="slidenum">
              <a:rPr lang="sl-SI" smtClean="0"/>
              <a:pPr/>
              <a:t>5</a:t>
            </a:fld>
            <a:endParaRPr 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grada stranske slik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Ograda opomb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GB" dirty="0" smtClean="0"/>
          </a:p>
        </p:txBody>
      </p:sp>
      <p:sp>
        <p:nvSpPr>
          <p:cNvPr id="24580" name="Ograda številke diapoz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0B83F0-60FB-4E8A-B331-A5071D0A23AD}" type="slidenum">
              <a:rPr lang="sl-SI" smtClean="0"/>
              <a:pPr/>
              <a:t>6</a:t>
            </a:fld>
            <a:endParaRPr 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grada stranske slik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Ograda opomb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GB" dirty="0" smtClean="0"/>
          </a:p>
        </p:txBody>
      </p:sp>
      <p:sp>
        <p:nvSpPr>
          <p:cNvPr id="24580" name="Ograda številke diapoz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0B83F0-60FB-4E8A-B331-A5071D0A23AD}" type="slidenum">
              <a:rPr lang="sl-SI" smtClean="0"/>
              <a:pPr/>
              <a:t>7</a:t>
            </a:fld>
            <a:endParaRPr 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grada stranske slik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Ograda opomb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GB" dirty="0" smtClean="0"/>
          </a:p>
        </p:txBody>
      </p:sp>
      <p:sp>
        <p:nvSpPr>
          <p:cNvPr id="24580" name="Ograda številke diapoz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0B83F0-60FB-4E8A-B331-A5071D0A23AD}" type="slidenum">
              <a:rPr lang="sl-SI" smtClean="0"/>
              <a:pPr/>
              <a:t>8</a:t>
            </a:fld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2362200"/>
            <a:ext cx="7391400" cy="2881313"/>
          </a:xfrm>
        </p:spPr>
        <p:txBody>
          <a:bodyPr/>
          <a:lstStyle>
            <a:lvl1pPr>
              <a:defRPr b="0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5248275"/>
            <a:ext cx="7315200" cy="665163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datum</a:t>
            </a: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824BC1-6C7B-4553-8F58-706A0D0F2EE6}" type="slidenum">
              <a:rPr lang="sl-SI"/>
              <a:pPr/>
              <a:t>‹#›</a:t>
            </a:fld>
            <a:endParaRPr lang="sl-SI">
              <a:solidFill>
                <a:schemeClr val="tx1"/>
              </a:solidFill>
            </a:endParaRP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NASLOV PREDAVANJA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775450" y="0"/>
            <a:ext cx="2117725" cy="62484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22275" y="0"/>
            <a:ext cx="6200775" cy="62484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datum</a:t>
            </a: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838992-88D7-43A6-9FAF-12928F4324CE}" type="slidenum">
              <a:rPr lang="sl-SI"/>
              <a:pPr/>
              <a:t>‹#›</a:t>
            </a:fld>
            <a:endParaRPr lang="sl-SI">
              <a:solidFill>
                <a:schemeClr val="tx1"/>
              </a:solidFill>
            </a:endParaRP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NASLOV PREDAVANJA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datum</a:t>
            </a: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12E238-EE02-4B23-9BF4-BD9672394B90}" type="slidenum">
              <a:rPr lang="sl-SI"/>
              <a:pPr/>
              <a:t>‹#›</a:t>
            </a:fld>
            <a:endParaRPr lang="sl-SI">
              <a:solidFill>
                <a:schemeClr val="tx1"/>
              </a:solidFill>
            </a:endParaRP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NASLOV PREDAVANJA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datum</a:t>
            </a: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3DC2D9-4E61-4908-965A-C0A319F006B1}" type="slidenum">
              <a:rPr lang="sl-SI"/>
              <a:pPr/>
              <a:t>‹#›</a:t>
            </a:fld>
            <a:endParaRPr lang="sl-SI">
              <a:solidFill>
                <a:schemeClr val="tx1"/>
              </a:solidFill>
            </a:endParaRP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NASLOV PREDAVANJA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22275" y="954088"/>
            <a:ext cx="4159250" cy="5294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733925" y="954088"/>
            <a:ext cx="4159250" cy="5294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datum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8BEE9D-9FE8-49A6-A725-F9CD48517C79}" type="slidenum">
              <a:rPr lang="sl-SI"/>
              <a:pPr/>
              <a:t>‹#›</a:t>
            </a:fld>
            <a:endParaRPr lang="sl-SI">
              <a:solidFill>
                <a:schemeClr val="tx1"/>
              </a:solidFill>
            </a:endParaRPr>
          </a:p>
        </p:txBody>
      </p:sp>
      <p:sp>
        <p:nvSpPr>
          <p:cNvPr id="7" name="Ograda noge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NASLOV PREDAVANJA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datum</a:t>
            </a:r>
          </a:p>
        </p:txBody>
      </p:sp>
      <p:sp>
        <p:nvSpPr>
          <p:cNvPr id="8" name="Ograda številke diapoz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C4ACA5-BA95-4EC3-8F60-E8DB04F80943}" type="slidenum">
              <a:rPr lang="sl-SI"/>
              <a:pPr/>
              <a:t>‹#›</a:t>
            </a:fld>
            <a:endParaRPr lang="sl-SI">
              <a:solidFill>
                <a:schemeClr val="tx1"/>
              </a:solidFill>
            </a:endParaRPr>
          </a:p>
        </p:txBody>
      </p:sp>
      <p:sp>
        <p:nvSpPr>
          <p:cNvPr id="9" name="Ograda no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NASLOV PREDAVANJA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datum</a:t>
            </a: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0966A2-4B60-4CE1-9E19-A5C451A07C99}" type="slidenum">
              <a:rPr lang="sl-SI"/>
              <a:pPr/>
              <a:t>‹#›</a:t>
            </a:fld>
            <a:endParaRPr lang="sl-SI">
              <a:solidFill>
                <a:schemeClr val="tx1"/>
              </a:solidFill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NASLOV PREDAVANJA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datum</a:t>
            </a:r>
          </a:p>
        </p:txBody>
      </p:sp>
      <p:sp>
        <p:nvSpPr>
          <p:cNvPr id="3" name="Ograda številke diapozitiva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701909-2FE9-4BE1-823D-7E8BD9E0D34A}" type="slidenum">
              <a:rPr lang="sl-SI"/>
              <a:pPr/>
              <a:t>‹#›</a:t>
            </a:fld>
            <a:endParaRPr lang="sl-SI">
              <a:solidFill>
                <a:schemeClr val="tx1"/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NASLOV PREDAVANJA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datum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F42AB2-826F-454D-8BBF-0EEE58309108}" type="slidenum">
              <a:rPr lang="sl-SI"/>
              <a:pPr/>
              <a:t>‹#›</a:t>
            </a:fld>
            <a:endParaRPr lang="sl-SI">
              <a:solidFill>
                <a:schemeClr val="tx1"/>
              </a:solidFill>
            </a:endParaRPr>
          </a:p>
        </p:txBody>
      </p:sp>
      <p:sp>
        <p:nvSpPr>
          <p:cNvPr id="7" name="Ograda noge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NASLOV PREDAVANJA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datum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760EF1-BF73-4E92-8B32-C9F1FAACC608}" type="slidenum">
              <a:rPr lang="sl-SI"/>
              <a:pPr/>
              <a:t>‹#›</a:t>
            </a:fld>
            <a:endParaRPr lang="sl-SI">
              <a:solidFill>
                <a:schemeClr val="tx1"/>
              </a:solidFill>
            </a:endParaRPr>
          </a:p>
        </p:txBody>
      </p:sp>
      <p:sp>
        <p:nvSpPr>
          <p:cNvPr id="7" name="Ograda noge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NASLOV PREDAVANJA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4625" y="0"/>
            <a:ext cx="74374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Naslov poglavja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2275" y="954088"/>
            <a:ext cx="8470900" cy="529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spect="1" noChangeArrowheads="1"/>
          </p:cNvSpPr>
          <p:nvPr>
            <p:ph type="dt" sz="half" idx="2"/>
          </p:nvPr>
        </p:nvSpPr>
        <p:spPr bwMode="auto">
          <a:xfrm>
            <a:off x="1295400" y="6477000"/>
            <a:ext cx="10223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 b="1"/>
            </a:lvl1pPr>
          </a:lstStyle>
          <a:p>
            <a:r>
              <a:rPr lang="sl-SI"/>
              <a:t>datum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 b="1">
                <a:solidFill>
                  <a:schemeClr val="bg1"/>
                </a:solidFill>
              </a:defRPr>
            </a:lvl1pPr>
          </a:lstStyle>
          <a:p>
            <a:fld id="{5B7CA05C-55A2-4A0A-B76E-E85C4ECF311F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1035" name="Rectangle 11"/>
          <p:cNvSpPr>
            <a:spLocks noGrp="1" noChangeAspect="1" noChangeArrowheads="1"/>
          </p:cNvSpPr>
          <p:nvPr>
            <p:ph type="ftr" sz="quarter" idx="3"/>
          </p:nvPr>
        </p:nvSpPr>
        <p:spPr bwMode="auto">
          <a:xfrm>
            <a:off x="2324100" y="6477000"/>
            <a:ext cx="51943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1000" b="1"/>
            </a:lvl1pPr>
          </a:lstStyle>
          <a:p>
            <a:r>
              <a:rPr lang="sl-SI"/>
              <a:t>NASLOV PREDAVANJA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5598D8"/>
        </a:buClr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5598D8"/>
        </a:buClr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5598D8"/>
        </a:buClr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598D8"/>
        </a:buClr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5598D8"/>
        </a:buClr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5598D8"/>
        </a:buClr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5598D8"/>
        </a:buClr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5598D8"/>
        </a:buClr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5598D8"/>
        </a:buClr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grada datum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l-SI" dirty="0" smtClean="0"/>
              <a:t>10. junij 2011</a:t>
            </a:r>
          </a:p>
        </p:txBody>
      </p:sp>
      <p:sp>
        <p:nvSpPr>
          <p:cNvPr id="15363" name="Ograda številke diapoz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552D770-E20A-4055-BA18-7B5D35763F1C}" type="slidenum">
              <a:rPr lang="sl-SI" smtClean="0"/>
              <a:pPr/>
              <a:t>1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24" y="0"/>
            <a:ext cx="7699376" cy="68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dirty="0" smtClean="0"/>
              <a:t>Priporočila za področje ZP</a:t>
            </a:r>
          </a:p>
        </p:txBody>
      </p:sp>
      <p:sp>
        <p:nvSpPr>
          <p:cNvPr id="15366" name="Elipsa 13"/>
          <p:cNvSpPr>
            <a:spLocks noChangeArrowheads="1"/>
          </p:cNvSpPr>
          <p:nvPr/>
        </p:nvSpPr>
        <p:spPr bwMode="auto">
          <a:xfrm>
            <a:off x="2781300" y="1762125"/>
            <a:ext cx="1076325" cy="97155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tIns="0" rIns="0" bIns="0"/>
          <a:lstStyle/>
          <a:p>
            <a:endParaRPr lang="en-GB"/>
          </a:p>
        </p:txBody>
      </p:sp>
      <p:sp>
        <p:nvSpPr>
          <p:cNvPr id="10" name="PoljeZBesedilom 9"/>
          <p:cNvSpPr txBox="1"/>
          <p:nvPr/>
        </p:nvSpPr>
        <p:spPr>
          <a:xfrm>
            <a:off x="857224" y="1714488"/>
            <a:ext cx="733905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5.1 	Priporočene storitve za odjemalce</a:t>
            </a:r>
          </a:p>
          <a:p>
            <a:r>
              <a:rPr lang="it-IT" dirty="0" smtClean="0"/>
              <a:t>5.2 </a:t>
            </a:r>
            <a:r>
              <a:rPr lang="sl-SI" dirty="0" smtClean="0"/>
              <a:t>	</a:t>
            </a:r>
            <a:r>
              <a:rPr lang="it-IT" dirty="0" err="1" smtClean="0"/>
              <a:t>Analiza</a:t>
            </a:r>
            <a:r>
              <a:rPr lang="it-IT" dirty="0" smtClean="0"/>
              <a:t> </a:t>
            </a:r>
            <a:r>
              <a:rPr lang="it-IT" dirty="0" err="1" smtClean="0"/>
              <a:t>stroškov</a:t>
            </a:r>
            <a:r>
              <a:rPr lang="it-IT" dirty="0" smtClean="0"/>
              <a:t> in </a:t>
            </a:r>
            <a:r>
              <a:rPr lang="it-IT" dirty="0" err="1" smtClean="0"/>
              <a:t>koristi</a:t>
            </a:r>
            <a:endParaRPr lang="it-IT" dirty="0" smtClean="0"/>
          </a:p>
          <a:p>
            <a:r>
              <a:rPr lang="sl-SI" dirty="0" smtClean="0"/>
              <a:t>5.3 	Uvajanje sistema naprednega merjenja</a:t>
            </a:r>
          </a:p>
          <a:p>
            <a:r>
              <a:rPr lang="sl-SI" dirty="0" smtClean="0"/>
              <a:t>5.4 	Funkcionalne zahteve</a:t>
            </a:r>
          </a:p>
          <a:p>
            <a:r>
              <a:rPr lang="sl-SI" dirty="0" smtClean="0"/>
              <a:t>5.5 	Podatki</a:t>
            </a:r>
          </a:p>
        </p:txBody>
      </p:sp>
      <p:sp>
        <p:nvSpPr>
          <p:cNvPr id="9" name="Ograda noge 5"/>
          <p:cNvSpPr>
            <a:spLocks noGrp="1"/>
          </p:cNvSpPr>
          <p:nvPr>
            <p:ph type="ftr" sz="quarter" idx="12"/>
          </p:nvPr>
        </p:nvSpPr>
        <p:spPr>
          <a:xfrm>
            <a:off x="2324100" y="6477000"/>
            <a:ext cx="5194300" cy="381000"/>
          </a:xfrm>
          <a:noFill/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l-SI" dirty="0" smtClean="0">
                <a:solidFill>
                  <a:schemeClr val="tx2"/>
                </a:solidFill>
              </a:rPr>
              <a:t>Uvajanje sistema naprednega merjenja  v Sloveniji</a:t>
            </a:r>
            <a:endParaRPr 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Ograda številke diapoz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552D770-E20A-4055-BA18-7B5D35763F1C}" type="slidenum">
              <a:rPr lang="sl-SI" smtClean="0"/>
              <a:pPr/>
              <a:t>2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24" y="0"/>
            <a:ext cx="7699376" cy="68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dirty="0" smtClean="0"/>
              <a:t>Storitve za odjemalce (ZP)</a:t>
            </a:r>
          </a:p>
        </p:txBody>
      </p:sp>
      <p:sp>
        <p:nvSpPr>
          <p:cNvPr id="15366" name="Elipsa 13"/>
          <p:cNvSpPr>
            <a:spLocks noChangeArrowheads="1"/>
          </p:cNvSpPr>
          <p:nvPr/>
        </p:nvSpPr>
        <p:spPr bwMode="auto">
          <a:xfrm>
            <a:off x="2781300" y="1762125"/>
            <a:ext cx="1076325" cy="97155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tIns="0" rIns="0" bIns="0"/>
          <a:lstStyle/>
          <a:p>
            <a:endParaRPr lang="en-GB"/>
          </a:p>
        </p:txBody>
      </p:sp>
      <p:sp>
        <p:nvSpPr>
          <p:cNvPr id="15367" name="Pravokotnik 15"/>
          <p:cNvSpPr>
            <a:spLocks noChangeArrowheads="1"/>
          </p:cNvSpPr>
          <p:nvPr/>
        </p:nvSpPr>
        <p:spPr bwMode="auto">
          <a:xfrm>
            <a:off x="638175" y="939800"/>
            <a:ext cx="49720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1257300" algn="l"/>
              </a:tabLst>
            </a:pPr>
            <a:r>
              <a:rPr lang="sl-SI" b="1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928662" y="1142984"/>
            <a:ext cx="733905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i="1" dirty="0" smtClean="0"/>
              <a:t>Najprimernejši časovni interval </a:t>
            </a:r>
            <a:r>
              <a:rPr lang="sl-SI" b="1" i="1" dirty="0" smtClean="0"/>
              <a:t>merjenja porabe? </a:t>
            </a:r>
            <a:endParaRPr lang="sl-SI" b="1" i="1" dirty="0" smtClean="0"/>
          </a:p>
          <a:p>
            <a:pPr marL="342900" indent="-342900"/>
            <a:r>
              <a:rPr lang="sl-SI" b="1" dirty="0" smtClean="0"/>
              <a:t>-	</a:t>
            </a:r>
            <a:r>
              <a:rPr lang="sl-SI" b="1" dirty="0" smtClean="0"/>
              <a:t>En </a:t>
            </a:r>
            <a:r>
              <a:rPr lang="sl-SI" b="1" dirty="0" smtClean="0"/>
              <a:t>dan </a:t>
            </a:r>
            <a:r>
              <a:rPr lang="sl-SI" dirty="0" smtClean="0"/>
              <a:t>(2 odgovora)</a:t>
            </a:r>
            <a:endParaRPr lang="sl-SI" dirty="0"/>
          </a:p>
          <a:p>
            <a:pPr marL="342900" indent="-342900"/>
            <a:r>
              <a:rPr lang="sl-SI" b="1" dirty="0" smtClean="0"/>
              <a:t>-	</a:t>
            </a:r>
            <a:r>
              <a:rPr lang="sl-SI" b="1" dirty="0" smtClean="0"/>
              <a:t>Ena </a:t>
            </a:r>
            <a:r>
              <a:rPr lang="sl-SI" b="1" dirty="0" smtClean="0"/>
              <a:t>ura </a:t>
            </a:r>
            <a:r>
              <a:rPr lang="sl-SI" dirty="0" smtClean="0"/>
              <a:t>(2 odgovora)</a:t>
            </a:r>
          </a:p>
          <a:p>
            <a:pPr marL="342900" indent="-342900">
              <a:buFontTx/>
              <a:buChar char="-"/>
            </a:pPr>
            <a:endParaRPr lang="sl-SI" b="1" dirty="0"/>
          </a:p>
          <a:p>
            <a:pPr marL="342900" indent="-342900"/>
            <a:r>
              <a:rPr lang="sl-SI" b="1" dirty="0" smtClean="0">
                <a:solidFill>
                  <a:srgbClr val="002060"/>
                </a:solidFill>
              </a:rPr>
              <a:t>Opozorila, predlogi: 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sistem načrtovati tako, da omogoča najmanjši interval eno uro; za posamezno merilno mesto naj bo izbira urnega ali dnevnega intervala odvisna od procesov, ki se ga tičejo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če je urni interval v kombinaciji z električnim števcem, to ne podraži plinskega števca</a:t>
            </a:r>
          </a:p>
          <a:p>
            <a:pPr marL="342900" indent="-342900"/>
            <a:endParaRPr lang="sl-SI" b="1" dirty="0" smtClean="0"/>
          </a:p>
          <a:p>
            <a:pPr marL="342900" indent="-342900">
              <a:buFontTx/>
              <a:buChar char="-"/>
            </a:pPr>
            <a:endParaRPr lang="sl-SI" b="1" dirty="0" smtClean="0">
              <a:solidFill>
                <a:srgbClr val="002060"/>
              </a:solidFill>
            </a:endParaRPr>
          </a:p>
        </p:txBody>
      </p:sp>
      <p:sp>
        <p:nvSpPr>
          <p:cNvPr id="9" name="Ograda datuma 3"/>
          <p:cNvSpPr>
            <a:spLocks noGrp="1"/>
          </p:cNvSpPr>
          <p:nvPr>
            <p:ph type="dt" sz="quarter" idx="10"/>
          </p:nvPr>
        </p:nvSpPr>
        <p:spPr>
          <a:xfrm>
            <a:off x="1295400" y="6477000"/>
            <a:ext cx="1022350" cy="381000"/>
          </a:xfrm>
          <a:noFill/>
        </p:spPr>
        <p:txBody>
          <a:bodyPr/>
          <a:lstStyle/>
          <a:p>
            <a:r>
              <a:rPr lang="sl-SI" dirty="0" smtClean="0"/>
              <a:t>10. junij 2011</a:t>
            </a:r>
          </a:p>
        </p:txBody>
      </p:sp>
      <p:sp>
        <p:nvSpPr>
          <p:cNvPr id="11" name="Ograda noge 5"/>
          <p:cNvSpPr>
            <a:spLocks noGrp="1"/>
          </p:cNvSpPr>
          <p:nvPr>
            <p:ph type="ftr" sz="quarter" idx="12"/>
          </p:nvPr>
        </p:nvSpPr>
        <p:spPr>
          <a:xfrm>
            <a:off x="2324100" y="6477000"/>
            <a:ext cx="5194300" cy="381000"/>
          </a:xfrm>
          <a:noFill/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l-SI" dirty="0" smtClean="0">
                <a:solidFill>
                  <a:schemeClr val="tx2"/>
                </a:solidFill>
              </a:rPr>
              <a:t>Uvajanje sistema naprednega merjenja  v Sloveniji</a:t>
            </a:r>
            <a:endParaRPr 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grada datum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l-SI" dirty="0" smtClean="0"/>
              <a:t>10. junij 2011</a:t>
            </a:r>
          </a:p>
        </p:txBody>
      </p:sp>
      <p:sp>
        <p:nvSpPr>
          <p:cNvPr id="15363" name="Ograda številke diapoz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552D770-E20A-4055-BA18-7B5D35763F1C}" type="slidenum">
              <a:rPr lang="sl-SI" smtClean="0"/>
              <a:pPr/>
              <a:t>3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24" y="0"/>
            <a:ext cx="7699376" cy="68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dirty="0" smtClean="0"/>
              <a:t>Storitve za odjemalce (ZP)</a:t>
            </a:r>
          </a:p>
        </p:txBody>
      </p:sp>
      <p:sp>
        <p:nvSpPr>
          <p:cNvPr id="15366" name="Elipsa 13"/>
          <p:cNvSpPr>
            <a:spLocks noChangeArrowheads="1"/>
          </p:cNvSpPr>
          <p:nvPr/>
        </p:nvSpPr>
        <p:spPr bwMode="auto">
          <a:xfrm>
            <a:off x="2781300" y="1762125"/>
            <a:ext cx="1076325" cy="97155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tIns="0" rIns="0" bIns="0"/>
          <a:lstStyle/>
          <a:p>
            <a:endParaRPr lang="en-GB"/>
          </a:p>
        </p:txBody>
      </p:sp>
      <p:sp>
        <p:nvSpPr>
          <p:cNvPr id="15367" name="Pravokotnik 15"/>
          <p:cNvSpPr>
            <a:spLocks noChangeArrowheads="1"/>
          </p:cNvSpPr>
          <p:nvPr/>
        </p:nvSpPr>
        <p:spPr bwMode="auto">
          <a:xfrm>
            <a:off x="638175" y="939800"/>
            <a:ext cx="49720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1257300" algn="l"/>
              </a:tabLst>
            </a:pPr>
            <a:r>
              <a:rPr lang="sl-SI" b="1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928662" y="1142984"/>
            <a:ext cx="77153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i="1" dirty="0" smtClean="0"/>
              <a:t>Najprimernejše časovno </a:t>
            </a:r>
            <a:r>
              <a:rPr lang="sl-SI" b="1" i="1" dirty="0" smtClean="0"/>
              <a:t>obdobje hranjenja zgodovinskih </a:t>
            </a:r>
            <a:r>
              <a:rPr lang="sl-SI" b="1" i="1" dirty="0" smtClean="0"/>
              <a:t>podatkov?</a:t>
            </a:r>
            <a:endParaRPr lang="sl-SI" b="1" i="1" dirty="0" smtClean="0"/>
          </a:p>
          <a:p>
            <a:pPr marL="342900" indent="-342900"/>
            <a:r>
              <a:rPr lang="sl-SI" b="1" dirty="0" smtClean="0"/>
              <a:t>-	Mesečni </a:t>
            </a:r>
            <a:r>
              <a:rPr lang="sl-SI" b="1" dirty="0" smtClean="0"/>
              <a:t>podatki:	3 – 5 let</a:t>
            </a:r>
          </a:p>
          <a:p>
            <a:pPr marL="342900" indent="-342900"/>
            <a:r>
              <a:rPr lang="sl-SI" b="1" dirty="0" smtClean="0"/>
              <a:t>-	Dnevni </a:t>
            </a:r>
            <a:r>
              <a:rPr lang="sl-SI" b="1" dirty="0" smtClean="0"/>
              <a:t>podatki: 	3 – 6 </a:t>
            </a:r>
            <a:r>
              <a:rPr lang="sl-SI" b="1" dirty="0" smtClean="0"/>
              <a:t>mesecev</a:t>
            </a:r>
          </a:p>
          <a:p>
            <a:pPr marL="342900" indent="-342900"/>
            <a:r>
              <a:rPr lang="sl-SI" b="1" dirty="0" smtClean="0"/>
              <a:t>-	Urni podatki:	15 dni</a:t>
            </a:r>
            <a:r>
              <a:rPr lang="sl-SI" b="1" dirty="0" smtClean="0"/>
              <a:t> </a:t>
            </a:r>
            <a:endParaRPr lang="sl-SI" b="1" dirty="0" smtClean="0"/>
          </a:p>
          <a:p>
            <a:pPr marL="342900" indent="-342900"/>
            <a:endParaRPr lang="sl-SI" b="1" dirty="0" smtClean="0">
              <a:solidFill>
                <a:srgbClr val="002060"/>
              </a:solidFill>
            </a:endParaRPr>
          </a:p>
          <a:p>
            <a:pPr marL="342900" indent="-342900"/>
            <a:r>
              <a:rPr lang="sl-SI" b="1" dirty="0" smtClean="0">
                <a:solidFill>
                  <a:srgbClr val="002060"/>
                </a:solidFill>
              </a:rPr>
              <a:t>Opozorila, predlogi: 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odločitev naj bo predmet </a:t>
            </a:r>
            <a:r>
              <a:rPr lang="sl-SI" u="sng" dirty="0" smtClean="0"/>
              <a:t>analize procesov</a:t>
            </a:r>
            <a:r>
              <a:rPr lang="sl-SI" dirty="0" smtClean="0"/>
              <a:t>, ki uporabljajo podatke iz sistema naprednega merjenja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predolgo shranjevanje podatkov </a:t>
            </a:r>
            <a:r>
              <a:rPr lang="sl-SI" u="sng" dirty="0" smtClean="0"/>
              <a:t>zvišuje stroške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za odjemalca naj bodo </a:t>
            </a:r>
            <a:r>
              <a:rPr lang="sl-SI" u="sng" dirty="0" smtClean="0"/>
              <a:t>brezplačni podatki </a:t>
            </a:r>
            <a:r>
              <a:rPr lang="sl-SI" dirty="0" smtClean="0"/>
              <a:t>za obdobje </a:t>
            </a:r>
            <a:r>
              <a:rPr lang="sl-SI" u="sng" dirty="0" smtClean="0"/>
              <a:t>enega leta</a:t>
            </a:r>
            <a:r>
              <a:rPr lang="sl-SI" dirty="0" smtClean="0"/>
              <a:t>, za večletne </a:t>
            </a:r>
            <a:r>
              <a:rPr lang="sl-SI" dirty="0"/>
              <a:t>o</a:t>
            </a:r>
            <a:r>
              <a:rPr lang="sl-SI" dirty="0" smtClean="0"/>
              <a:t>bdobje naj bodo podatki plačljivi</a:t>
            </a:r>
          </a:p>
        </p:txBody>
      </p:sp>
      <p:sp>
        <p:nvSpPr>
          <p:cNvPr id="9" name="Ograda noge 5"/>
          <p:cNvSpPr>
            <a:spLocks noGrp="1"/>
          </p:cNvSpPr>
          <p:nvPr>
            <p:ph type="ftr" sz="quarter" idx="12"/>
          </p:nvPr>
        </p:nvSpPr>
        <p:spPr>
          <a:xfrm>
            <a:off x="2324100" y="6477000"/>
            <a:ext cx="5194300" cy="381000"/>
          </a:xfrm>
          <a:noFill/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l-SI" dirty="0" smtClean="0">
                <a:solidFill>
                  <a:schemeClr val="tx2"/>
                </a:solidFill>
              </a:rPr>
              <a:t>Uvajanje sistema naprednega merjenja  v Sloveniji</a:t>
            </a:r>
            <a:endParaRPr 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Ograda številke diapoz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552D770-E20A-4055-BA18-7B5D35763F1C}" type="slidenum">
              <a:rPr lang="sl-SI" smtClean="0"/>
              <a:pPr/>
              <a:t>4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24" y="0"/>
            <a:ext cx="7699376" cy="68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dirty="0" smtClean="0"/>
              <a:t>Storitve za odjemalce (ZP)</a:t>
            </a:r>
          </a:p>
        </p:txBody>
      </p:sp>
      <p:sp>
        <p:nvSpPr>
          <p:cNvPr id="15366" name="Elipsa 13"/>
          <p:cNvSpPr>
            <a:spLocks noChangeArrowheads="1"/>
          </p:cNvSpPr>
          <p:nvPr/>
        </p:nvSpPr>
        <p:spPr bwMode="auto">
          <a:xfrm>
            <a:off x="2781300" y="1762125"/>
            <a:ext cx="1076325" cy="97155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tIns="0" rIns="0" bIns="0"/>
          <a:lstStyle/>
          <a:p>
            <a:endParaRPr lang="en-GB"/>
          </a:p>
        </p:txBody>
      </p:sp>
      <p:sp>
        <p:nvSpPr>
          <p:cNvPr id="15367" name="Pravokotnik 15"/>
          <p:cNvSpPr>
            <a:spLocks noChangeArrowheads="1"/>
          </p:cNvSpPr>
          <p:nvPr/>
        </p:nvSpPr>
        <p:spPr bwMode="auto">
          <a:xfrm>
            <a:off x="638175" y="939800"/>
            <a:ext cx="49720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1257300" algn="l"/>
              </a:tabLst>
            </a:pPr>
            <a:r>
              <a:rPr lang="sl-SI" b="1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928662" y="1142984"/>
            <a:ext cx="7339054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i="1" dirty="0" smtClean="0"/>
              <a:t>Najprimernejše število </a:t>
            </a:r>
            <a:r>
              <a:rPr lang="sl-SI" b="1" i="1" dirty="0" smtClean="0"/>
              <a:t>tarif? </a:t>
            </a:r>
            <a:endParaRPr lang="sl-SI" b="1" i="1" dirty="0" smtClean="0"/>
          </a:p>
          <a:p>
            <a:pPr marL="342900" indent="-342900"/>
            <a:r>
              <a:rPr lang="sl-SI" b="1" dirty="0" smtClean="0"/>
              <a:t>- največ dve tarifi </a:t>
            </a:r>
            <a:r>
              <a:rPr lang="sl-SI" dirty="0" smtClean="0"/>
              <a:t>(za konično rabo in za rabo v pasu)</a:t>
            </a:r>
            <a:endParaRPr lang="sl-SI" dirty="0"/>
          </a:p>
          <a:p>
            <a:pPr marL="342900" indent="-342900"/>
            <a:endParaRPr lang="sl-SI" b="1" dirty="0"/>
          </a:p>
          <a:p>
            <a:pPr marL="342900" indent="-342900"/>
            <a:r>
              <a:rPr lang="sl-SI" b="1" dirty="0" smtClean="0">
                <a:solidFill>
                  <a:srgbClr val="002060"/>
                </a:solidFill>
              </a:rPr>
              <a:t>Opozorila, predlogi:</a:t>
            </a:r>
          </a:p>
          <a:p>
            <a:pPr marL="342900" indent="-342900"/>
            <a:r>
              <a:rPr lang="sl-SI" b="1" dirty="0" smtClean="0">
                <a:solidFill>
                  <a:srgbClr val="002060"/>
                </a:solidFill>
              </a:rPr>
              <a:t> </a:t>
            </a:r>
            <a:r>
              <a:rPr lang="sl-SI" dirty="0" smtClean="0"/>
              <a:t>-	pri </a:t>
            </a:r>
            <a:r>
              <a:rPr lang="sl-SI" u="sng" dirty="0"/>
              <a:t>gospodinjstvih</a:t>
            </a:r>
            <a:r>
              <a:rPr lang="sl-SI" dirty="0"/>
              <a:t> je </a:t>
            </a:r>
            <a:r>
              <a:rPr lang="sl-SI" dirty="0" err="1" smtClean="0"/>
              <a:t>večtarifno</a:t>
            </a:r>
            <a:r>
              <a:rPr lang="sl-SI" dirty="0" smtClean="0"/>
              <a:t> </a:t>
            </a:r>
            <a:r>
              <a:rPr lang="sl-SI" dirty="0"/>
              <a:t>merjenje </a:t>
            </a:r>
            <a:r>
              <a:rPr lang="sl-SI" u="sng" dirty="0" smtClean="0"/>
              <a:t>nepotrebno</a:t>
            </a:r>
            <a:r>
              <a:rPr lang="sl-SI" dirty="0" smtClean="0"/>
              <a:t> in </a:t>
            </a:r>
            <a:r>
              <a:rPr lang="sl-SI" dirty="0"/>
              <a:t>bega </a:t>
            </a:r>
            <a:r>
              <a:rPr lang="sl-SI" dirty="0" smtClean="0"/>
              <a:t>stranke, pri </a:t>
            </a:r>
            <a:r>
              <a:rPr lang="sl-SI" dirty="0"/>
              <a:t>velikih odjemalcih pa </a:t>
            </a:r>
            <a:r>
              <a:rPr lang="sl-SI" dirty="0" smtClean="0"/>
              <a:t>naj se uvede</a:t>
            </a:r>
          </a:p>
          <a:p>
            <a:pPr marL="342900" indent="-342900"/>
            <a:r>
              <a:rPr lang="sl-SI" dirty="0"/>
              <a:t>-</a:t>
            </a:r>
            <a:r>
              <a:rPr lang="sl-SI" dirty="0" smtClean="0"/>
              <a:t>	tarife treba opredeliti dovolj zgodaj, da bodo vgrajeni </a:t>
            </a:r>
            <a:r>
              <a:rPr lang="sl-SI" dirty="0" smtClean="0"/>
              <a:t>ustrezno opremljeni plinomeri</a:t>
            </a:r>
            <a:endParaRPr lang="sl-SI" dirty="0" smtClean="0"/>
          </a:p>
          <a:p>
            <a:pPr marL="342900" indent="-342900"/>
            <a:endParaRPr lang="sl-SI" b="1" dirty="0" smtClean="0"/>
          </a:p>
          <a:p>
            <a:pPr marL="342900" indent="-342900">
              <a:buFontTx/>
              <a:buChar char="-"/>
            </a:pPr>
            <a:endParaRPr lang="sl-SI" b="1" dirty="0" smtClean="0">
              <a:solidFill>
                <a:srgbClr val="002060"/>
              </a:solidFill>
            </a:endParaRPr>
          </a:p>
        </p:txBody>
      </p:sp>
      <p:sp>
        <p:nvSpPr>
          <p:cNvPr id="9" name="Ograda datuma 3"/>
          <p:cNvSpPr>
            <a:spLocks noGrp="1"/>
          </p:cNvSpPr>
          <p:nvPr>
            <p:ph type="dt" sz="quarter" idx="10"/>
          </p:nvPr>
        </p:nvSpPr>
        <p:spPr>
          <a:xfrm>
            <a:off x="1295400" y="6477000"/>
            <a:ext cx="1022350" cy="381000"/>
          </a:xfrm>
          <a:noFill/>
        </p:spPr>
        <p:txBody>
          <a:bodyPr/>
          <a:lstStyle/>
          <a:p>
            <a:r>
              <a:rPr lang="sl-SI" dirty="0" smtClean="0"/>
              <a:t>10. junij 2011</a:t>
            </a:r>
          </a:p>
        </p:txBody>
      </p:sp>
      <p:sp>
        <p:nvSpPr>
          <p:cNvPr id="11" name="Ograda noge 5"/>
          <p:cNvSpPr>
            <a:spLocks noGrp="1"/>
          </p:cNvSpPr>
          <p:nvPr>
            <p:ph type="ftr" sz="quarter" idx="12"/>
          </p:nvPr>
        </p:nvSpPr>
        <p:spPr>
          <a:xfrm>
            <a:off x="2324100" y="6477000"/>
            <a:ext cx="5194300" cy="381000"/>
          </a:xfrm>
          <a:noFill/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l-SI" dirty="0" smtClean="0">
                <a:solidFill>
                  <a:schemeClr val="tx2"/>
                </a:solidFill>
              </a:rPr>
              <a:t>Uvajanje sistema naprednega merjenja  v Sloveniji</a:t>
            </a:r>
            <a:endParaRPr 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Ograda številke diapoz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552D770-E20A-4055-BA18-7B5D35763F1C}" type="slidenum">
              <a:rPr lang="sl-SI" smtClean="0"/>
              <a:pPr/>
              <a:t>5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24" y="0"/>
            <a:ext cx="7699376" cy="68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dirty="0" smtClean="0"/>
              <a:t>Storitve za odjemalce (ZP)</a:t>
            </a:r>
          </a:p>
        </p:txBody>
      </p:sp>
      <p:sp>
        <p:nvSpPr>
          <p:cNvPr id="15366" name="Elipsa 13"/>
          <p:cNvSpPr>
            <a:spLocks noChangeArrowheads="1"/>
          </p:cNvSpPr>
          <p:nvPr/>
        </p:nvSpPr>
        <p:spPr bwMode="auto">
          <a:xfrm>
            <a:off x="2781300" y="1762125"/>
            <a:ext cx="1076325" cy="97155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tIns="0" rIns="0" bIns="0"/>
          <a:lstStyle/>
          <a:p>
            <a:endParaRPr lang="en-GB"/>
          </a:p>
        </p:txBody>
      </p:sp>
      <p:sp>
        <p:nvSpPr>
          <p:cNvPr id="10" name="PoljeZBesedilom 9"/>
          <p:cNvSpPr txBox="1"/>
          <p:nvPr/>
        </p:nvSpPr>
        <p:spPr>
          <a:xfrm>
            <a:off x="928662" y="1142984"/>
            <a:ext cx="7339054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i="1" dirty="0" smtClean="0"/>
              <a:t>Storitev: izstavljanje </a:t>
            </a:r>
            <a:r>
              <a:rPr lang="sl-SI" b="1" i="1" dirty="0" smtClean="0"/>
              <a:t>računov na osnovi dejanske </a:t>
            </a:r>
            <a:r>
              <a:rPr lang="sl-SI" b="1" i="1" dirty="0" smtClean="0"/>
              <a:t>porabe !?</a:t>
            </a:r>
            <a:endParaRPr lang="sl-SI" b="1" i="1" dirty="0" smtClean="0"/>
          </a:p>
          <a:p>
            <a:pPr marL="342900" indent="-342900"/>
            <a:r>
              <a:rPr lang="sl-SI" b="1" dirty="0" smtClean="0">
                <a:solidFill>
                  <a:srgbClr val="00B050"/>
                </a:solidFill>
              </a:rPr>
              <a:t>Argumenti za: 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odjemalci </a:t>
            </a:r>
            <a:r>
              <a:rPr lang="sl-SI" dirty="0" smtClean="0"/>
              <a:t>več ne bodo </a:t>
            </a:r>
            <a:r>
              <a:rPr lang="sl-SI" dirty="0" smtClean="0"/>
              <a:t>morali plačevati računov na osnovi ocenjene porabe</a:t>
            </a:r>
          </a:p>
          <a:p>
            <a:pPr marL="342900" indent="-342900">
              <a:buFontTx/>
              <a:buChar char="-"/>
            </a:pPr>
            <a:endParaRPr lang="sl-SI" dirty="0"/>
          </a:p>
          <a:p>
            <a:pPr marL="342900" indent="-342900"/>
            <a:r>
              <a:rPr lang="sl-SI" b="1" dirty="0" smtClean="0">
                <a:solidFill>
                  <a:srgbClr val="FF0000"/>
                </a:solidFill>
              </a:rPr>
              <a:t>Argumenti proti: </a:t>
            </a:r>
          </a:p>
          <a:p>
            <a:pPr marL="342900" indent="-342900">
              <a:buFontTx/>
              <a:buChar char="-"/>
            </a:pPr>
            <a:r>
              <a:rPr lang="sl-SI" u="sng" dirty="0" smtClean="0"/>
              <a:t>obremenitveni profili </a:t>
            </a:r>
            <a:r>
              <a:rPr lang="sl-SI" dirty="0" smtClean="0"/>
              <a:t>(AGEN-RS, leta </a:t>
            </a:r>
            <a:r>
              <a:rPr lang="sl-SI" dirty="0" smtClean="0"/>
              <a:t>2013) bodo dober približek dejanskemu stanju, zato izstavljanje računov na osnovi dejanske porabe ne bo bistvena prednost naprednega merjenja 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odjemalci že sedaj lahko javljajo stanja plinomerov in plačujejo po dejanski porabi</a:t>
            </a:r>
          </a:p>
          <a:p>
            <a:pPr marL="342900" indent="-342900"/>
            <a:endParaRPr lang="sl-SI" b="1" dirty="0" smtClean="0">
              <a:solidFill>
                <a:srgbClr val="002060"/>
              </a:solidFill>
            </a:endParaRPr>
          </a:p>
        </p:txBody>
      </p:sp>
      <p:sp>
        <p:nvSpPr>
          <p:cNvPr id="9" name="Ograda datuma 3"/>
          <p:cNvSpPr>
            <a:spLocks noGrp="1"/>
          </p:cNvSpPr>
          <p:nvPr>
            <p:ph type="dt" sz="quarter" idx="10"/>
          </p:nvPr>
        </p:nvSpPr>
        <p:spPr>
          <a:xfrm>
            <a:off x="1295400" y="6477000"/>
            <a:ext cx="1022350" cy="381000"/>
          </a:xfrm>
          <a:noFill/>
        </p:spPr>
        <p:txBody>
          <a:bodyPr/>
          <a:lstStyle/>
          <a:p>
            <a:r>
              <a:rPr lang="sl-SI" dirty="0" smtClean="0"/>
              <a:t>10. junij 2011</a:t>
            </a:r>
          </a:p>
        </p:txBody>
      </p:sp>
      <p:sp>
        <p:nvSpPr>
          <p:cNvPr id="11" name="Ograda noge 5"/>
          <p:cNvSpPr>
            <a:spLocks noGrp="1"/>
          </p:cNvSpPr>
          <p:nvPr>
            <p:ph type="ftr" sz="quarter" idx="12"/>
          </p:nvPr>
        </p:nvSpPr>
        <p:spPr>
          <a:xfrm>
            <a:off x="2324100" y="6477000"/>
            <a:ext cx="5194300" cy="381000"/>
          </a:xfrm>
          <a:noFill/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l-SI" dirty="0" smtClean="0">
                <a:solidFill>
                  <a:schemeClr val="tx2"/>
                </a:solidFill>
              </a:rPr>
              <a:t>Uvajanje sistema naprednega merjenja  v Sloveniji</a:t>
            </a:r>
            <a:endParaRPr 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Ograda številke diapoz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552D770-E20A-4055-BA18-7B5D35763F1C}" type="slidenum">
              <a:rPr lang="sl-SI" smtClean="0"/>
              <a:pPr/>
              <a:t>6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24" y="0"/>
            <a:ext cx="7699376" cy="68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dirty="0" smtClean="0"/>
              <a:t>Analiza stroškov in koristi (ZP)</a:t>
            </a:r>
          </a:p>
        </p:txBody>
      </p:sp>
      <p:sp>
        <p:nvSpPr>
          <p:cNvPr id="15366" name="Elipsa 13"/>
          <p:cNvSpPr>
            <a:spLocks noChangeArrowheads="1"/>
          </p:cNvSpPr>
          <p:nvPr/>
        </p:nvSpPr>
        <p:spPr bwMode="auto">
          <a:xfrm>
            <a:off x="2781300" y="1762125"/>
            <a:ext cx="1076325" cy="97155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tIns="0" rIns="0" bIns="0"/>
          <a:lstStyle/>
          <a:p>
            <a:endParaRPr lang="en-GB"/>
          </a:p>
        </p:txBody>
      </p:sp>
      <p:sp>
        <p:nvSpPr>
          <p:cNvPr id="15367" name="Pravokotnik 15"/>
          <p:cNvSpPr>
            <a:spLocks noChangeArrowheads="1"/>
          </p:cNvSpPr>
          <p:nvPr/>
        </p:nvSpPr>
        <p:spPr bwMode="auto">
          <a:xfrm>
            <a:off x="638175" y="939800"/>
            <a:ext cx="49720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1257300" algn="l"/>
              </a:tabLst>
            </a:pPr>
            <a:r>
              <a:rPr lang="sl-SI" b="1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928662" y="857233"/>
            <a:ext cx="733905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i="1" dirty="0" smtClean="0"/>
              <a:t>Koristi uvedbe sistema naprednega </a:t>
            </a:r>
            <a:r>
              <a:rPr lang="sl-SI" b="1" i="1" dirty="0" smtClean="0"/>
              <a:t>merjenja </a:t>
            </a:r>
            <a:r>
              <a:rPr lang="sl-SI" i="1" dirty="0" smtClean="0"/>
              <a:t>(za odjemalce, dobavitelje, lastnike in operaterje omrežij,  celotno družbo) !?</a:t>
            </a:r>
            <a:endParaRPr lang="sl-SI" i="1" dirty="0" smtClean="0"/>
          </a:p>
          <a:p>
            <a:pPr marL="342900" indent="-342900"/>
            <a:r>
              <a:rPr lang="sl-SI" b="1" dirty="0" smtClean="0">
                <a:solidFill>
                  <a:srgbClr val="FF0000"/>
                </a:solidFill>
              </a:rPr>
              <a:t>Argumenti proti: </a:t>
            </a:r>
          </a:p>
          <a:p>
            <a:pPr marL="342900" indent="-342900"/>
            <a:r>
              <a:rPr lang="sl-SI" dirty="0" smtClean="0"/>
              <a:t>Uvedba sistema naprednega merjenja </a:t>
            </a:r>
            <a:r>
              <a:rPr lang="sl-SI" b="1" u="sng" dirty="0" smtClean="0"/>
              <a:t>ne bo pomembneje</a:t>
            </a:r>
            <a:r>
              <a:rPr lang="sl-SI" dirty="0" smtClean="0"/>
              <a:t>: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zmanjšala stroškov in časa intervencij pri odjemalcu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pospešila postopkov zamenjave dobavitelja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prispevala k odprtju trga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izboljšala podatkov o profilu odjemalca (projekt obremenitveni profili AGEN-RS)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izboljšala učinkovitosti upravljanja omrežja, </a:t>
            </a:r>
            <a:r>
              <a:rPr lang="sl-SI" dirty="0" smtClean="0"/>
              <a:t>zanesljivosti </a:t>
            </a:r>
            <a:r>
              <a:rPr lang="sl-SI" dirty="0" smtClean="0"/>
              <a:t>in </a:t>
            </a:r>
            <a:r>
              <a:rPr lang="sl-SI" dirty="0" smtClean="0"/>
              <a:t>varnosti </a:t>
            </a:r>
            <a:r>
              <a:rPr lang="sl-SI" dirty="0" smtClean="0"/>
              <a:t>delovanja omrežja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zmanjšala obremenitve omrežja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zmanjšala izgub v omrežju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izboljšala načrtovanja investiranja in vzdrževanja omrežja</a:t>
            </a:r>
            <a:endParaRPr lang="sl-SI" b="1" dirty="0" smtClean="0">
              <a:solidFill>
                <a:srgbClr val="002060"/>
              </a:solidFill>
            </a:endParaRPr>
          </a:p>
        </p:txBody>
      </p:sp>
      <p:sp>
        <p:nvSpPr>
          <p:cNvPr id="9" name="Ograda datuma 3"/>
          <p:cNvSpPr>
            <a:spLocks noGrp="1"/>
          </p:cNvSpPr>
          <p:nvPr>
            <p:ph type="dt" sz="quarter" idx="10"/>
          </p:nvPr>
        </p:nvSpPr>
        <p:spPr>
          <a:xfrm>
            <a:off x="1295400" y="6477000"/>
            <a:ext cx="1022350" cy="381000"/>
          </a:xfrm>
          <a:noFill/>
        </p:spPr>
        <p:txBody>
          <a:bodyPr/>
          <a:lstStyle/>
          <a:p>
            <a:r>
              <a:rPr lang="sl-SI" dirty="0" smtClean="0"/>
              <a:t>10. junij 2011</a:t>
            </a:r>
          </a:p>
        </p:txBody>
      </p:sp>
      <p:sp>
        <p:nvSpPr>
          <p:cNvPr id="11" name="Ograda noge 5"/>
          <p:cNvSpPr>
            <a:spLocks noGrp="1"/>
          </p:cNvSpPr>
          <p:nvPr>
            <p:ph type="ftr" sz="quarter" idx="12"/>
          </p:nvPr>
        </p:nvSpPr>
        <p:spPr>
          <a:xfrm>
            <a:off x="2324100" y="6477000"/>
            <a:ext cx="5194300" cy="381000"/>
          </a:xfrm>
          <a:noFill/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l-SI" dirty="0" smtClean="0">
                <a:solidFill>
                  <a:schemeClr val="tx2"/>
                </a:solidFill>
              </a:rPr>
              <a:t>Uvajanje sistema naprednega merjenja  v Sloveniji</a:t>
            </a:r>
            <a:endParaRPr 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Ograda številke diapoz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552D770-E20A-4055-BA18-7B5D35763F1C}" type="slidenum">
              <a:rPr lang="sl-SI" smtClean="0"/>
              <a:pPr/>
              <a:t>7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0"/>
            <a:ext cx="7715272" cy="68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sz="2200" dirty="0" smtClean="0"/>
              <a:t>Uvajanje sistema naprednega merjenja (ZP)</a:t>
            </a:r>
          </a:p>
        </p:txBody>
      </p:sp>
      <p:sp>
        <p:nvSpPr>
          <p:cNvPr id="15366" name="Elipsa 13"/>
          <p:cNvSpPr>
            <a:spLocks noChangeArrowheads="1"/>
          </p:cNvSpPr>
          <p:nvPr/>
        </p:nvSpPr>
        <p:spPr bwMode="auto">
          <a:xfrm>
            <a:off x="2781300" y="1762125"/>
            <a:ext cx="1076325" cy="97155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tIns="0" rIns="0" bIns="0"/>
          <a:lstStyle/>
          <a:p>
            <a:endParaRPr lang="en-GB"/>
          </a:p>
        </p:txBody>
      </p:sp>
      <p:sp>
        <p:nvSpPr>
          <p:cNvPr id="10" name="PoljeZBesedilom 9"/>
          <p:cNvSpPr txBox="1"/>
          <p:nvPr/>
        </p:nvSpPr>
        <p:spPr>
          <a:xfrm>
            <a:off x="928662" y="1142984"/>
            <a:ext cx="733905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i="1" dirty="0" smtClean="0"/>
              <a:t>Odločitev </a:t>
            </a:r>
            <a:r>
              <a:rPr lang="sl-SI" b="1" i="1" dirty="0" smtClean="0"/>
              <a:t>o uvedbi na </a:t>
            </a:r>
            <a:r>
              <a:rPr lang="sl-SI" b="1" i="1" dirty="0" smtClean="0"/>
              <a:t>osnovi analize stroškov in </a:t>
            </a:r>
            <a:r>
              <a:rPr lang="sl-SI" b="1" i="1" dirty="0" smtClean="0"/>
              <a:t>koristi! </a:t>
            </a:r>
            <a:r>
              <a:rPr lang="sl-SI" i="1" dirty="0" smtClean="0"/>
              <a:t>(predlog EZ </a:t>
            </a:r>
            <a:r>
              <a:rPr lang="sl-SI" i="1" dirty="0" smtClean="0">
                <a:sym typeface="Wingdings"/>
              </a:rPr>
              <a:t> AGEN-RS)</a:t>
            </a:r>
            <a:endParaRPr lang="sl-SI" i="1" dirty="0" smtClean="0"/>
          </a:p>
          <a:p>
            <a:pPr marL="342900" indent="-342900"/>
            <a:endParaRPr lang="sl-SI" b="1" i="1" dirty="0" smtClean="0"/>
          </a:p>
          <a:p>
            <a:pPr marL="342900" indent="-342900"/>
            <a:r>
              <a:rPr lang="sl-SI" b="1" dirty="0" smtClean="0">
                <a:solidFill>
                  <a:srgbClr val="002060"/>
                </a:solidFill>
              </a:rPr>
              <a:t>Opozorila, predlogi:</a:t>
            </a:r>
          </a:p>
          <a:p>
            <a:pPr marL="342900" indent="-342900"/>
            <a:r>
              <a:rPr lang="sl-SI" dirty="0" smtClean="0"/>
              <a:t>-	uvedba sistema naprednega merjenja </a:t>
            </a:r>
            <a:r>
              <a:rPr lang="sl-SI" u="sng" dirty="0" smtClean="0"/>
              <a:t>ne sme</a:t>
            </a:r>
            <a:r>
              <a:rPr lang="sl-SI" dirty="0" smtClean="0"/>
              <a:t> zmanjšati </a:t>
            </a:r>
            <a:r>
              <a:rPr lang="sl-SI" u="sng" dirty="0" smtClean="0"/>
              <a:t>konkurenčnosti </a:t>
            </a:r>
            <a:r>
              <a:rPr lang="sl-SI" dirty="0" smtClean="0"/>
              <a:t>oskrbe z zemeljskim plinom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uvajanje naprednih merilnikov mora biti </a:t>
            </a:r>
            <a:r>
              <a:rPr lang="sl-SI" u="sng" dirty="0" smtClean="0"/>
              <a:t>postopno</a:t>
            </a:r>
            <a:r>
              <a:rPr lang="sl-SI" dirty="0" smtClean="0"/>
              <a:t> </a:t>
            </a:r>
            <a:r>
              <a:rPr lang="sl-SI" dirty="0"/>
              <a:t>od največjih odjemalcev proti </a:t>
            </a:r>
            <a:r>
              <a:rPr lang="sl-SI" dirty="0" smtClean="0"/>
              <a:t>manjšim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za </a:t>
            </a:r>
            <a:r>
              <a:rPr lang="sl-SI" u="sng" dirty="0" smtClean="0"/>
              <a:t>manjše odjemalce </a:t>
            </a:r>
            <a:r>
              <a:rPr lang="sl-SI" dirty="0" smtClean="0"/>
              <a:t>uvedba naprednega merjenja </a:t>
            </a:r>
            <a:r>
              <a:rPr lang="sl-SI" u="sng" dirty="0" smtClean="0"/>
              <a:t>ni smiselna</a:t>
            </a:r>
            <a:r>
              <a:rPr lang="sl-SI" dirty="0" smtClean="0"/>
              <a:t>, ker bi predstavljala nesorazmerno visoke </a:t>
            </a:r>
            <a:r>
              <a:rPr lang="sl-SI" dirty="0"/>
              <a:t>stroške glede na </a:t>
            </a:r>
            <a:r>
              <a:rPr lang="sl-SI" dirty="0" smtClean="0"/>
              <a:t>možne koristi</a:t>
            </a:r>
            <a:endParaRPr lang="sl-SI" b="1" dirty="0" smtClean="0"/>
          </a:p>
          <a:p>
            <a:pPr marL="342900" indent="-342900">
              <a:buFontTx/>
              <a:buChar char="-"/>
            </a:pPr>
            <a:endParaRPr lang="sl-SI" b="1" dirty="0" smtClean="0">
              <a:solidFill>
                <a:srgbClr val="002060"/>
              </a:solidFill>
            </a:endParaRPr>
          </a:p>
        </p:txBody>
      </p:sp>
      <p:sp>
        <p:nvSpPr>
          <p:cNvPr id="9" name="Ograda datuma 3"/>
          <p:cNvSpPr>
            <a:spLocks noGrp="1"/>
          </p:cNvSpPr>
          <p:nvPr>
            <p:ph type="dt" sz="quarter" idx="10"/>
          </p:nvPr>
        </p:nvSpPr>
        <p:spPr>
          <a:xfrm>
            <a:off x="1295400" y="6477000"/>
            <a:ext cx="1022350" cy="381000"/>
          </a:xfrm>
          <a:noFill/>
        </p:spPr>
        <p:txBody>
          <a:bodyPr/>
          <a:lstStyle/>
          <a:p>
            <a:r>
              <a:rPr lang="sl-SI" dirty="0" smtClean="0"/>
              <a:t>10. junij 2011</a:t>
            </a:r>
          </a:p>
        </p:txBody>
      </p:sp>
      <p:sp>
        <p:nvSpPr>
          <p:cNvPr id="11" name="Ograda noge 5"/>
          <p:cNvSpPr>
            <a:spLocks noGrp="1"/>
          </p:cNvSpPr>
          <p:nvPr>
            <p:ph type="ftr" sz="quarter" idx="12"/>
          </p:nvPr>
        </p:nvSpPr>
        <p:spPr>
          <a:xfrm>
            <a:off x="2324100" y="6477000"/>
            <a:ext cx="5194300" cy="381000"/>
          </a:xfrm>
          <a:noFill/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l-SI" dirty="0" smtClean="0">
                <a:solidFill>
                  <a:schemeClr val="tx2"/>
                </a:solidFill>
              </a:rPr>
              <a:t>Uvajanje sistema naprednega merjenja  v Sloveniji</a:t>
            </a:r>
            <a:endParaRPr 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Ograda številke diapoz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552D770-E20A-4055-BA18-7B5D35763F1C}" type="slidenum">
              <a:rPr lang="sl-SI" smtClean="0"/>
              <a:pPr/>
              <a:t>8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0"/>
            <a:ext cx="7715272" cy="68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dirty="0" smtClean="0"/>
              <a:t>Funkcionalne zahteve (ZP)</a:t>
            </a:r>
          </a:p>
        </p:txBody>
      </p:sp>
      <p:sp>
        <p:nvSpPr>
          <p:cNvPr id="15366" name="Elipsa 13"/>
          <p:cNvSpPr>
            <a:spLocks noChangeArrowheads="1"/>
          </p:cNvSpPr>
          <p:nvPr/>
        </p:nvSpPr>
        <p:spPr bwMode="auto">
          <a:xfrm>
            <a:off x="2781300" y="1762125"/>
            <a:ext cx="1076325" cy="97155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tIns="0" rIns="0" bIns="0"/>
          <a:lstStyle/>
          <a:p>
            <a:endParaRPr lang="en-GB"/>
          </a:p>
        </p:txBody>
      </p:sp>
      <p:sp>
        <p:nvSpPr>
          <p:cNvPr id="10" name="PoljeZBesedilom 9"/>
          <p:cNvSpPr txBox="1"/>
          <p:nvPr/>
        </p:nvSpPr>
        <p:spPr>
          <a:xfrm>
            <a:off x="928662" y="1142984"/>
            <a:ext cx="757242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i="1" dirty="0" smtClean="0"/>
              <a:t>Posvetovalni dokument navaja 21 možnih funkcionalnih zahtev merilnih </a:t>
            </a:r>
            <a:r>
              <a:rPr lang="sl-SI" b="1" i="1" dirty="0" smtClean="0"/>
              <a:t>naprav !?</a:t>
            </a:r>
            <a:endParaRPr lang="sl-SI" b="1" i="1" dirty="0" smtClean="0"/>
          </a:p>
          <a:p>
            <a:pPr marL="342900" indent="-342900"/>
            <a:endParaRPr lang="sl-SI" b="1" i="1" dirty="0" smtClean="0"/>
          </a:p>
          <a:p>
            <a:pPr marL="342900" indent="-342900"/>
            <a:r>
              <a:rPr lang="sl-SI" b="1" dirty="0" smtClean="0">
                <a:solidFill>
                  <a:srgbClr val="002060"/>
                </a:solidFill>
              </a:rPr>
              <a:t>Opozorila, predlogi:</a:t>
            </a:r>
          </a:p>
          <a:p>
            <a:pPr marL="342900" indent="-342900">
              <a:buFontTx/>
              <a:buChar char="-"/>
            </a:pPr>
            <a:r>
              <a:rPr lang="sl-SI" dirty="0" smtClean="0"/>
              <a:t>Pri določitvi minimalnih funkcionalnih zahtev je treba upoštevati: </a:t>
            </a:r>
          </a:p>
          <a:p>
            <a:pPr marL="1257300" lvl="2" indent="-342900">
              <a:buFontTx/>
              <a:buChar char="-"/>
            </a:pPr>
            <a:r>
              <a:rPr lang="sl-SI" dirty="0" smtClean="0"/>
              <a:t>1) </a:t>
            </a:r>
            <a:r>
              <a:rPr lang="sl-SI" u="sng" dirty="0" smtClean="0"/>
              <a:t>kaj ponuja trg </a:t>
            </a:r>
            <a:r>
              <a:rPr lang="sl-SI" dirty="0" smtClean="0"/>
              <a:t>(nekatere funkcionalne zahteve ponujajo samo določeni proizvajalci – monopolen položaj)</a:t>
            </a:r>
          </a:p>
          <a:p>
            <a:pPr marL="1257300" lvl="2" indent="-342900">
              <a:buFontTx/>
              <a:buChar char="-"/>
            </a:pPr>
            <a:r>
              <a:rPr lang="sl-SI" dirty="0" smtClean="0"/>
              <a:t>2) </a:t>
            </a:r>
            <a:r>
              <a:rPr lang="sl-SI" u="sng" dirty="0" smtClean="0"/>
              <a:t>trenutno stanje </a:t>
            </a:r>
            <a:r>
              <a:rPr lang="sl-SI" dirty="0" smtClean="0"/>
              <a:t>vgrajenih merilnih naprav (možnost, da se funkcionalne zahteve zadostijo z minimalnimi spremembami/dodatki pri merilni napravi)</a:t>
            </a:r>
          </a:p>
          <a:p>
            <a:pPr marL="1257300" lvl="2" indent="-342900">
              <a:buFontTx/>
              <a:buChar char="-"/>
            </a:pPr>
            <a:endParaRPr lang="sl-SI" b="1" dirty="0" smtClean="0">
              <a:solidFill>
                <a:srgbClr val="002060"/>
              </a:solidFill>
            </a:endParaRPr>
          </a:p>
        </p:txBody>
      </p:sp>
      <p:sp>
        <p:nvSpPr>
          <p:cNvPr id="9" name="Ograda datuma 3"/>
          <p:cNvSpPr>
            <a:spLocks noGrp="1"/>
          </p:cNvSpPr>
          <p:nvPr>
            <p:ph type="dt" sz="quarter" idx="10"/>
          </p:nvPr>
        </p:nvSpPr>
        <p:spPr>
          <a:xfrm>
            <a:off x="1295400" y="6477000"/>
            <a:ext cx="1022350" cy="381000"/>
          </a:xfrm>
          <a:noFill/>
        </p:spPr>
        <p:txBody>
          <a:bodyPr/>
          <a:lstStyle/>
          <a:p>
            <a:r>
              <a:rPr lang="sl-SI" dirty="0" smtClean="0"/>
              <a:t>10. junij 2011</a:t>
            </a:r>
          </a:p>
        </p:txBody>
      </p:sp>
      <p:sp>
        <p:nvSpPr>
          <p:cNvPr id="11" name="Ograda noge 5"/>
          <p:cNvSpPr>
            <a:spLocks noGrp="1"/>
          </p:cNvSpPr>
          <p:nvPr>
            <p:ph type="ftr" sz="quarter" idx="12"/>
          </p:nvPr>
        </p:nvSpPr>
        <p:spPr>
          <a:xfrm>
            <a:off x="2324100" y="6477000"/>
            <a:ext cx="5194300" cy="381000"/>
          </a:xfrm>
          <a:noFill/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sl-SI" dirty="0" smtClean="0">
                <a:solidFill>
                  <a:schemeClr val="tx2"/>
                </a:solidFill>
              </a:rPr>
              <a:t>Uvajanje sistema naprednega merjenja  v Sloveniji</a:t>
            </a:r>
            <a:endParaRPr 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857356" y="2928934"/>
            <a:ext cx="6072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200" b="1" dirty="0" smtClean="0">
                <a:solidFill>
                  <a:schemeClr val="bg1"/>
                </a:solidFill>
              </a:rPr>
              <a:t>Hvala za pozornost !</a:t>
            </a:r>
            <a:endParaRPr lang="sl-SI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O prezentacija">
  <a:themeElements>
    <a:clrScheme name="AERS PowerPoi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ERS PowerPoi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AERS PowerPoi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RS PowerPoin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RS PowerPoin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RS PowerPoin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RS PowerPoin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RS PowerPoin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RS PowerPoin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64160D2CCA0649B8A08A78A946BA27" ma:contentTypeVersion="0" ma:contentTypeDescription="Create a new document." ma:contentTypeScope="" ma:versionID="971ddf2d785b9ac6292640995e157b28">
  <xsd:schema xmlns:xsd="http://www.w3.org/2001/XMLSchema" xmlns:p="http://schemas.microsoft.com/office/2006/metadata/properties" targetNamespace="http://schemas.microsoft.com/office/2006/metadata/properties" ma:root="true" ma:fieldsID="b32b162f99ef1301f6ec7b498ff5f42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764E2AAA-8153-4994-AAE4-27969697EC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7F49FA-8EC3-45FD-ADF5-096E06D1B5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1DDE24FE-5BE5-4AE6-B965-D93BC08D1F65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SLO prezentacija</Template>
  <TotalTime>280</TotalTime>
  <Words>419</Words>
  <Application>Microsoft Office PowerPoint</Application>
  <PresentationFormat>Diaprojekcija na zaslonu (4:3)</PresentationFormat>
  <Paragraphs>102</Paragraphs>
  <Slides>9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SLO prezentacija</vt:lpstr>
      <vt:lpstr>Priporočila za področje ZP</vt:lpstr>
      <vt:lpstr>Storitve za odjemalce (ZP)</vt:lpstr>
      <vt:lpstr>Storitve za odjemalce (ZP)</vt:lpstr>
      <vt:lpstr>Storitve za odjemalce (ZP)</vt:lpstr>
      <vt:lpstr>Storitve za odjemalce (ZP)</vt:lpstr>
      <vt:lpstr>Analiza stroškov in koristi (ZP)</vt:lpstr>
      <vt:lpstr>Uvajanje sistema naprednega merjenja (ZP)</vt:lpstr>
      <vt:lpstr>Funkcionalne zahteve (ZP)</vt:lpstr>
      <vt:lpstr>Diapozitiv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PREDAVANJA</dc:title>
  <dc:creator>Vinko Nedelko</dc:creator>
  <cp:lastModifiedBy>Vinko Nedelko</cp:lastModifiedBy>
  <cp:revision>31</cp:revision>
  <dcterms:created xsi:type="dcterms:W3CDTF">2011-06-08T09:00:33Z</dcterms:created>
  <dcterms:modified xsi:type="dcterms:W3CDTF">2011-06-09T08:22:17Z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0x0101000464160D2CCA0649B8A08A78A946BA27</vt:lpwstr>
  </property>
</Properties>
</file>